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4"/>
  </p:sldMasterIdLst>
  <p:notesMasterIdLst>
    <p:notesMasterId r:id="rId64"/>
  </p:notesMasterIdLst>
  <p:handoutMasterIdLst>
    <p:handoutMasterId r:id="rId65"/>
  </p:handoutMasterIdLst>
  <p:sldIdLst>
    <p:sldId id="256" r:id="rId5"/>
    <p:sldId id="295" r:id="rId6"/>
    <p:sldId id="299" r:id="rId7"/>
    <p:sldId id="297" r:id="rId8"/>
    <p:sldId id="355" r:id="rId9"/>
    <p:sldId id="332" r:id="rId10"/>
    <p:sldId id="333" r:id="rId11"/>
    <p:sldId id="331" r:id="rId12"/>
    <p:sldId id="301" r:id="rId13"/>
    <p:sldId id="298" r:id="rId14"/>
    <p:sldId id="360" r:id="rId15"/>
    <p:sldId id="361" r:id="rId16"/>
    <p:sldId id="359" r:id="rId17"/>
    <p:sldId id="336" r:id="rId18"/>
    <p:sldId id="362" r:id="rId19"/>
    <p:sldId id="337" r:id="rId20"/>
    <p:sldId id="338" r:id="rId21"/>
    <p:sldId id="339" r:id="rId22"/>
    <p:sldId id="340" r:id="rId23"/>
    <p:sldId id="302" r:id="rId24"/>
    <p:sldId id="334" r:id="rId25"/>
    <p:sldId id="311" r:id="rId26"/>
    <p:sldId id="341" r:id="rId27"/>
    <p:sldId id="343" r:id="rId28"/>
    <p:sldId id="318" r:id="rId29"/>
    <p:sldId id="356" r:id="rId30"/>
    <p:sldId id="319" r:id="rId31"/>
    <p:sldId id="344" r:id="rId32"/>
    <p:sldId id="320" r:id="rId33"/>
    <p:sldId id="345" r:id="rId34"/>
    <p:sldId id="304" r:id="rId35"/>
    <p:sldId id="312" r:id="rId36"/>
    <p:sldId id="342" r:id="rId37"/>
    <p:sldId id="321" r:id="rId38"/>
    <p:sldId id="328" r:id="rId39"/>
    <p:sldId id="322" r:id="rId40"/>
    <p:sldId id="326" r:id="rId41"/>
    <p:sldId id="327" r:id="rId42"/>
    <p:sldId id="323" r:id="rId43"/>
    <p:sldId id="305" r:id="rId44"/>
    <p:sldId id="346" r:id="rId45"/>
    <p:sldId id="313" r:id="rId46"/>
    <p:sldId id="347" r:id="rId47"/>
    <p:sldId id="349" r:id="rId48"/>
    <p:sldId id="350" r:id="rId49"/>
    <p:sldId id="357" r:id="rId50"/>
    <p:sldId id="325" r:id="rId51"/>
    <p:sldId id="348" r:id="rId52"/>
    <p:sldId id="324" r:id="rId53"/>
    <p:sldId id="358" r:id="rId54"/>
    <p:sldId id="353" r:id="rId55"/>
    <p:sldId id="306" r:id="rId56"/>
    <p:sldId id="314" r:id="rId57"/>
    <p:sldId id="308" r:id="rId58"/>
    <p:sldId id="315" r:id="rId59"/>
    <p:sldId id="352" r:id="rId60"/>
    <p:sldId id="351" r:id="rId61"/>
    <p:sldId id="354" r:id="rId62"/>
    <p:sldId id="310"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806191 - Sumaiya Salekin" initials="1SS" lastIdx="6" clrIdx="0">
    <p:extLst>
      <p:ext uri="{19B8F6BF-5375-455C-9EA6-DF929625EA0E}">
        <p15:presenceInfo xmlns:p15="http://schemas.microsoft.com/office/powerpoint/2012/main" userId="1806191 - Sumaiya Salek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FFFFF"/>
    <a:srgbClr val="FF8989"/>
    <a:srgbClr val="D9D9D9"/>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5153"/>
  </p:normalViewPr>
  <p:slideViewPr>
    <p:cSldViewPr snapToGrid="0" snapToObjects="1">
      <p:cViewPr>
        <p:scale>
          <a:sx n="75" d="100"/>
          <a:sy n="75" d="100"/>
        </p:scale>
        <p:origin x="811" y="182"/>
      </p:cViewPr>
      <p:guideLst/>
    </p:cSldViewPr>
  </p:slideViewPr>
  <p:notesTextViewPr>
    <p:cViewPr>
      <p:scale>
        <a:sx n="1" d="1"/>
        <a:sy n="1" d="1"/>
      </p:scale>
      <p:origin x="0" y="0"/>
    </p:cViewPr>
  </p:notesTextViewPr>
  <p:notesViewPr>
    <p:cSldViewPr snapToGrid="0" snapToObject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pPr>
        <a:solidFill>
          <a:srgbClr val="C00000"/>
        </a:solidFill>
      </dgm:spPr>
      <dgm:t>
        <a:bodyPr/>
        <a:lstStyle/>
        <a:p>
          <a:r>
            <a:rPr lang="en-US">
              <a:latin typeface="Times New Roman"/>
              <a:cs typeface="Times New Roman"/>
            </a:rPr>
            <a:t>Introduction</a:t>
          </a:r>
        </a:p>
      </dgm:t>
    </dgm:pt>
    <dgm:pt modelId="{464D738B-BCA1-460E-8AA6-44641D974FE8}" type="parTrans" cxnId="{4CDC4199-A24B-4CA1-A427-24FD76B84B5D}">
      <dgm:prSet/>
      <dgm:spPr/>
      <dgm:t>
        <a:bodyPr/>
        <a:lstStyle/>
        <a:p>
          <a:endParaRPr lang="en-US">
            <a:latin typeface="Times New Roman" panose="02020603050405020304" pitchFamily="18" charset="0"/>
            <a:cs typeface="Times New Roman" panose="02020603050405020304" pitchFamily="18" charset="0"/>
          </a:endParaRPr>
        </a:p>
      </dgm:t>
    </dgm:pt>
    <dgm:pt modelId="{4E841D98-A062-4A9F-BE7E-203B0A7DCD9F}" type="sibTrans" cxnId="{4CDC4199-A24B-4CA1-A427-24FD76B84B5D}">
      <dgm:prSet/>
      <dgm:spPr/>
      <dgm:t>
        <a:bodyPr/>
        <a:lstStyle/>
        <a:p>
          <a:endParaRPr lang="en-US">
            <a:latin typeface="Times New Roman" panose="02020603050405020304" pitchFamily="18" charset="0"/>
            <a:cs typeface="Times New Roman" panose="02020603050405020304" pitchFamily="18" charset="0"/>
          </a:endParaRPr>
        </a:p>
      </dgm:t>
    </dgm:pt>
    <dgm:pt modelId="{329F2D17-AD16-4D80-AEE0-777F83B396E3}">
      <dgm:prSet phldrT="[Text]"/>
      <dgm:spPr>
        <a:solidFill>
          <a:srgbClr val="C00000"/>
        </a:solidFill>
      </dgm:spPr>
      <dgm:t>
        <a:bodyPr/>
        <a:lstStyle/>
        <a:p>
          <a:r>
            <a:rPr lang="en-US">
              <a:latin typeface="Times New Roman"/>
              <a:cs typeface="Times New Roman"/>
            </a:rPr>
            <a:t>Acknowledgement and References</a:t>
          </a:r>
        </a:p>
      </dgm:t>
    </dgm:pt>
    <dgm:pt modelId="{6B476CFB-C45E-4DDF-9CA4-B8776B2A613A}" type="parTrans" cxnId="{38D98BD6-3EFA-41F7-B686-CF6FAC3723A4}">
      <dgm:prSet/>
      <dgm:spPr/>
      <dgm:t>
        <a:bodyPr/>
        <a:lstStyle/>
        <a:p>
          <a:endParaRPr lang="en-US">
            <a:latin typeface="Times New Roman" panose="02020603050405020304" pitchFamily="18" charset="0"/>
            <a:cs typeface="Times New Roman" panose="02020603050405020304" pitchFamily="18" charset="0"/>
          </a:endParaRPr>
        </a:p>
      </dgm:t>
    </dgm:pt>
    <dgm:pt modelId="{86AF5ED6-ADAD-46BE-BF0E-2CD3C32BEC53}" type="sibTrans" cxnId="{38D98BD6-3EFA-41F7-B686-CF6FAC3723A4}">
      <dgm:prSet/>
      <dgm:spPr/>
      <dgm:t>
        <a:bodyPr/>
        <a:lstStyle/>
        <a:p>
          <a:endParaRPr lang="en-US">
            <a:latin typeface="Times New Roman" panose="02020603050405020304" pitchFamily="18" charset="0"/>
            <a:cs typeface="Times New Roman" panose="02020603050405020304" pitchFamily="18" charset="0"/>
          </a:endParaRPr>
        </a:p>
      </dgm:t>
    </dgm:pt>
    <dgm:pt modelId="{C61D7E84-214E-4ED2-81F0-A9A6F9386EB9}">
      <dgm:prSet phldrT="[Text]"/>
      <dgm:spPr>
        <a:solidFill>
          <a:srgbClr val="C00000"/>
        </a:solidFill>
      </dgm:spPr>
      <dgm:t>
        <a:bodyPr/>
        <a:lstStyle/>
        <a:p>
          <a:r>
            <a:rPr lang="en-US">
              <a:latin typeface="Times New Roman"/>
              <a:cs typeface="Times New Roman"/>
            </a:rPr>
            <a:t>Literature Review</a:t>
          </a:r>
        </a:p>
      </dgm:t>
    </dgm:pt>
    <dgm:pt modelId="{E967C6D6-CFDF-4247-A242-7BF52A395F55}" type="parTrans" cxnId="{3F7FFD4C-9EA2-4074-92D6-75E454A1AE4B}">
      <dgm:prSet/>
      <dgm:spPr/>
      <dgm:t>
        <a:bodyPr/>
        <a:lstStyle/>
        <a:p>
          <a:endParaRPr lang="en-US">
            <a:latin typeface="Times New Roman" panose="02020603050405020304" pitchFamily="18" charset="0"/>
            <a:cs typeface="Times New Roman" panose="02020603050405020304" pitchFamily="18" charset="0"/>
          </a:endParaRPr>
        </a:p>
      </dgm:t>
    </dgm:pt>
    <dgm:pt modelId="{CC71AA43-3033-43A4-AC90-5EF457CBE454}" type="sibTrans" cxnId="{3F7FFD4C-9EA2-4074-92D6-75E454A1AE4B}">
      <dgm:prSet/>
      <dgm:spPr/>
      <dgm:t>
        <a:bodyPr/>
        <a:lstStyle/>
        <a:p>
          <a:endParaRPr lang="en-US">
            <a:latin typeface="Times New Roman" panose="02020603050405020304" pitchFamily="18" charset="0"/>
            <a:cs typeface="Times New Roman" panose="02020603050405020304" pitchFamily="18" charset="0"/>
          </a:endParaRPr>
        </a:p>
      </dgm:t>
    </dgm:pt>
    <dgm:pt modelId="{3C013967-A679-40AC-A07F-011B2EAF3F5E}">
      <dgm:prSet phldrT="[Text]"/>
      <dgm:spPr>
        <a:solidFill>
          <a:srgbClr val="C00000"/>
        </a:solidFill>
      </dgm:spPr>
      <dgm:t>
        <a:bodyPr/>
        <a:lstStyle/>
        <a:p>
          <a:r>
            <a:rPr lang="en-US">
              <a:latin typeface="Times New Roman"/>
              <a:cs typeface="Times New Roman"/>
            </a:rPr>
            <a:t>Data Pre-processing and Training</a:t>
          </a:r>
        </a:p>
      </dgm:t>
    </dgm:pt>
    <dgm:pt modelId="{CF05CB12-71D2-48FD-88AB-075454A4D856}" type="parTrans" cxnId="{B43BB60D-65E0-45E8-BEC7-487F97B5A13D}">
      <dgm:prSet/>
      <dgm:spPr/>
      <dgm:t>
        <a:bodyPr/>
        <a:lstStyle/>
        <a:p>
          <a:endParaRPr lang="en-US">
            <a:latin typeface="Times New Roman" panose="02020603050405020304" pitchFamily="18" charset="0"/>
            <a:cs typeface="Times New Roman" panose="02020603050405020304" pitchFamily="18" charset="0"/>
          </a:endParaRPr>
        </a:p>
      </dgm:t>
    </dgm:pt>
    <dgm:pt modelId="{9B11575A-C919-4A98-963C-ABF2F6D7107B}" type="sibTrans" cxnId="{B43BB60D-65E0-45E8-BEC7-487F97B5A13D}">
      <dgm:prSet/>
      <dgm:spPr/>
      <dgm:t>
        <a:bodyPr/>
        <a:lstStyle/>
        <a:p>
          <a:endParaRPr lang="en-US">
            <a:latin typeface="Times New Roman" panose="02020603050405020304" pitchFamily="18" charset="0"/>
            <a:cs typeface="Times New Roman" panose="02020603050405020304" pitchFamily="18" charset="0"/>
          </a:endParaRPr>
        </a:p>
      </dgm:t>
    </dgm:pt>
    <dgm:pt modelId="{D8AFC951-95C8-4CCA-B56D-9A607F2D0A5B}">
      <dgm:prSet phldrT="[Text]"/>
      <dgm:spPr>
        <a:solidFill>
          <a:srgbClr val="C00000"/>
        </a:solidFill>
      </dgm:spPr>
      <dgm:t>
        <a:bodyPr/>
        <a:lstStyle/>
        <a:p>
          <a:r>
            <a:rPr lang="en-US">
              <a:latin typeface="Times New Roman"/>
              <a:cs typeface="Times New Roman"/>
            </a:rPr>
            <a:t>Results</a:t>
          </a:r>
        </a:p>
      </dgm:t>
    </dgm:pt>
    <dgm:pt modelId="{4FC521D4-6F24-4D92-9F07-F226176C1F57}" type="parTrans" cxnId="{CA06AFAE-B088-4E4F-9F2C-EC04DA48324A}">
      <dgm:prSet/>
      <dgm:spPr/>
      <dgm:t>
        <a:bodyPr/>
        <a:lstStyle/>
        <a:p>
          <a:endParaRPr lang="en-US">
            <a:latin typeface="Times New Roman" panose="02020603050405020304" pitchFamily="18" charset="0"/>
            <a:cs typeface="Times New Roman" panose="02020603050405020304" pitchFamily="18" charset="0"/>
          </a:endParaRPr>
        </a:p>
      </dgm:t>
    </dgm:pt>
    <dgm:pt modelId="{E0BC4B59-5E8E-4771-916A-0C290798B9D9}" type="sibTrans" cxnId="{CA06AFAE-B088-4E4F-9F2C-EC04DA48324A}">
      <dgm:prSet/>
      <dgm:spPr/>
      <dgm:t>
        <a:bodyPr/>
        <a:lstStyle/>
        <a:p>
          <a:endParaRPr lang="en-US">
            <a:latin typeface="Times New Roman" panose="02020603050405020304" pitchFamily="18" charset="0"/>
            <a:cs typeface="Times New Roman" panose="02020603050405020304" pitchFamily="18" charset="0"/>
          </a:endParaRPr>
        </a:p>
      </dgm:t>
    </dgm:pt>
    <dgm:pt modelId="{57C12D8A-8C1A-46FA-84F1-38B90103E378}">
      <dgm:prSet phldrT="[Text]"/>
      <dgm:spPr>
        <a:solidFill>
          <a:srgbClr val="C00000"/>
        </a:solidFill>
      </dgm:spPr>
      <dgm:t>
        <a:bodyPr/>
        <a:lstStyle/>
        <a:p>
          <a:r>
            <a:rPr lang="en-US">
              <a:latin typeface="Times New Roman"/>
              <a:cs typeface="Times New Roman"/>
            </a:rPr>
            <a:t>Methodology</a:t>
          </a:r>
        </a:p>
      </dgm:t>
    </dgm:pt>
    <dgm:pt modelId="{16B0FAB9-2ED4-4AD2-9351-95F4018D9271}" type="parTrans" cxnId="{84635210-7CED-4683-B788-5E37E292FD9B}">
      <dgm:prSet/>
      <dgm:spPr/>
      <dgm:t>
        <a:bodyPr/>
        <a:lstStyle/>
        <a:p>
          <a:endParaRPr lang="en-GB">
            <a:latin typeface="Times New Roman" panose="02020603050405020304" pitchFamily="18" charset="0"/>
            <a:cs typeface="Times New Roman" panose="02020603050405020304" pitchFamily="18" charset="0"/>
          </a:endParaRPr>
        </a:p>
      </dgm:t>
    </dgm:pt>
    <dgm:pt modelId="{1968DED8-ACED-4292-8486-37DB0096021E}" type="sibTrans" cxnId="{84635210-7CED-4683-B788-5E37E292FD9B}">
      <dgm:prSet/>
      <dgm:spPr/>
      <dgm:t>
        <a:bodyPr/>
        <a:lstStyle/>
        <a:p>
          <a:endParaRPr lang="en-GB">
            <a:latin typeface="Times New Roman" panose="02020603050405020304" pitchFamily="18" charset="0"/>
            <a:cs typeface="Times New Roman" panose="02020603050405020304" pitchFamily="18" charset="0"/>
          </a:endParaRPr>
        </a:p>
      </dgm:t>
    </dgm:pt>
    <dgm:pt modelId="{5E5F9D3A-9728-4A52-A215-ED1361A050F2}">
      <dgm:prSet phldrT="[Text]"/>
      <dgm:spPr>
        <a:solidFill>
          <a:srgbClr val="C00000"/>
        </a:solidFill>
      </dgm:spPr>
      <dgm:t>
        <a:bodyPr/>
        <a:lstStyle/>
        <a:p>
          <a:r>
            <a:rPr lang="en-US">
              <a:latin typeface="Times New Roman"/>
              <a:cs typeface="Times New Roman"/>
            </a:rPr>
            <a:t>Conclusion</a:t>
          </a:r>
        </a:p>
      </dgm:t>
    </dgm:pt>
    <dgm:pt modelId="{55FEE2E2-4708-41FB-B9CE-82A961407711}" type="parTrans" cxnId="{9E11D588-81D3-4B11-BEF4-5980B1251832}">
      <dgm:prSet/>
      <dgm:spPr/>
      <dgm:t>
        <a:bodyPr/>
        <a:lstStyle/>
        <a:p>
          <a:endParaRPr lang="en-GB">
            <a:latin typeface="Times New Roman" panose="02020603050405020304" pitchFamily="18" charset="0"/>
            <a:cs typeface="Times New Roman" panose="02020603050405020304" pitchFamily="18" charset="0"/>
          </a:endParaRPr>
        </a:p>
      </dgm:t>
    </dgm:pt>
    <dgm:pt modelId="{D4E300FA-4449-4DB5-B228-0AA52C54B5A0}" type="sibTrans" cxnId="{9E11D588-81D3-4B11-BEF4-5980B1251832}">
      <dgm:prSet/>
      <dgm:spPr/>
      <dgm:t>
        <a:bodyPr/>
        <a:lstStyle/>
        <a:p>
          <a:endParaRPr lang="en-GB">
            <a:latin typeface="Times New Roman" panose="02020603050405020304" pitchFamily="18" charset="0"/>
            <a:cs typeface="Times New Roman" panose="02020603050405020304" pitchFamily="18" charset="0"/>
          </a:endParaRPr>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7">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7">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7">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7">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7">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7">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7">
        <dgm:presLayoutVars>
          <dgm:chMax val="0"/>
          <dgm:bulletEnabled val="1"/>
        </dgm:presLayoutVars>
      </dgm:prSet>
      <dgm:spPr/>
    </dgm:pt>
  </dgm:ptLst>
  <dgm:cxnLst>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pPr>
        <a:solidFill>
          <a:srgbClr val="C00000"/>
        </a:solidFill>
      </dgm:spPr>
      <dgm:t>
        <a:bodyPr/>
        <a:lstStyle/>
        <a:p>
          <a:r>
            <a:rPr lang="en-US">
              <a:latin typeface="Times New Roman"/>
              <a:cs typeface="Times New Roman"/>
            </a:rPr>
            <a:t>Introduction</a:t>
          </a:r>
        </a:p>
      </dgm:t>
    </dgm:pt>
    <dgm:pt modelId="{464D738B-BCA1-460E-8AA6-44641D974FE8}" type="parTrans" cxnId="{4CDC4199-A24B-4CA1-A427-24FD76B84B5D}">
      <dgm:prSet/>
      <dgm:spPr/>
      <dgm:t>
        <a:bodyPr/>
        <a:lstStyle/>
        <a:p>
          <a:endParaRPr lang="en-US">
            <a:latin typeface="Times New Roman" panose="02020603050405020304" pitchFamily="18" charset="0"/>
            <a:cs typeface="Times New Roman" panose="02020603050405020304" pitchFamily="18" charset="0"/>
          </a:endParaRPr>
        </a:p>
      </dgm:t>
    </dgm:pt>
    <dgm:pt modelId="{4E841D98-A062-4A9F-BE7E-203B0A7DCD9F}" type="sibTrans" cxnId="{4CDC4199-A24B-4CA1-A427-24FD76B84B5D}">
      <dgm:prSet/>
      <dgm:spPr/>
      <dgm:t>
        <a:bodyPr/>
        <a:lstStyle/>
        <a:p>
          <a:endParaRPr lang="en-US">
            <a:latin typeface="Times New Roman" panose="02020603050405020304" pitchFamily="18" charset="0"/>
            <a:cs typeface="Times New Roman" panose="02020603050405020304" pitchFamily="18" charset="0"/>
          </a:endParaRPr>
        </a:p>
      </dgm:t>
    </dgm:pt>
    <dgm:pt modelId="{329F2D17-AD16-4D80-AEE0-777F83B396E3}">
      <dgm:prSet phldrT="[Text]"/>
      <dgm:spPr>
        <a:solidFill>
          <a:schemeClr val="bg1">
            <a:lumMod val="65000"/>
          </a:schemeClr>
        </a:solidFill>
      </dgm:spPr>
      <dgm:t>
        <a:bodyPr/>
        <a:lstStyle/>
        <a:p>
          <a:r>
            <a:rPr lang="en-US">
              <a:latin typeface="Times New Roman"/>
              <a:cs typeface="Times New Roman"/>
            </a:rPr>
            <a:t>Acknowledgement and References</a:t>
          </a:r>
        </a:p>
      </dgm:t>
    </dgm:pt>
    <dgm:pt modelId="{6B476CFB-C45E-4DDF-9CA4-B8776B2A613A}" type="parTrans" cxnId="{38D98BD6-3EFA-41F7-B686-CF6FAC3723A4}">
      <dgm:prSet/>
      <dgm:spPr/>
      <dgm:t>
        <a:bodyPr/>
        <a:lstStyle/>
        <a:p>
          <a:endParaRPr lang="en-US">
            <a:latin typeface="Times New Roman" panose="02020603050405020304" pitchFamily="18" charset="0"/>
            <a:cs typeface="Times New Roman" panose="02020603050405020304" pitchFamily="18" charset="0"/>
          </a:endParaRPr>
        </a:p>
      </dgm:t>
    </dgm:pt>
    <dgm:pt modelId="{86AF5ED6-ADAD-46BE-BF0E-2CD3C32BEC53}" type="sibTrans" cxnId="{38D98BD6-3EFA-41F7-B686-CF6FAC3723A4}">
      <dgm:prSet/>
      <dgm:spPr/>
      <dgm:t>
        <a:bodyPr/>
        <a:lstStyle/>
        <a:p>
          <a:endParaRPr lang="en-US">
            <a:latin typeface="Times New Roman" panose="02020603050405020304" pitchFamily="18" charset="0"/>
            <a:cs typeface="Times New Roman" panose="02020603050405020304" pitchFamily="18" charset="0"/>
          </a:endParaRPr>
        </a:p>
      </dgm:t>
    </dgm:pt>
    <dgm:pt modelId="{C61D7E84-214E-4ED2-81F0-A9A6F9386EB9}">
      <dgm:prSet phldrT="[Text]"/>
      <dgm:spPr>
        <a:solidFill>
          <a:schemeClr val="bg1">
            <a:lumMod val="65000"/>
          </a:schemeClr>
        </a:solidFill>
      </dgm:spPr>
      <dgm:t>
        <a:bodyPr/>
        <a:lstStyle/>
        <a:p>
          <a:r>
            <a:rPr lang="en-US">
              <a:latin typeface="Times New Roman"/>
              <a:cs typeface="Times New Roman"/>
            </a:rPr>
            <a:t>Literature Review</a:t>
          </a:r>
        </a:p>
      </dgm:t>
    </dgm:pt>
    <dgm:pt modelId="{E967C6D6-CFDF-4247-A242-7BF52A395F55}" type="parTrans" cxnId="{3F7FFD4C-9EA2-4074-92D6-75E454A1AE4B}">
      <dgm:prSet/>
      <dgm:spPr/>
      <dgm:t>
        <a:bodyPr/>
        <a:lstStyle/>
        <a:p>
          <a:endParaRPr lang="en-US">
            <a:latin typeface="Times New Roman" panose="02020603050405020304" pitchFamily="18" charset="0"/>
            <a:cs typeface="Times New Roman" panose="02020603050405020304" pitchFamily="18" charset="0"/>
          </a:endParaRPr>
        </a:p>
      </dgm:t>
    </dgm:pt>
    <dgm:pt modelId="{CC71AA43-3033-43A4-AC90-5EF457CBE454}" type="sibTrans" cxnId="{3F7FFD4C-9EA2-4074-92D6-75E454A1AE4B}">
      <dgm:prSet/>
      <dgm:spPr/>
      <dgm:t>
        <a:bodyPr/>
        <a:lstStyle/>
        <a:p>
          <a:endParaRPr lang="en-US">
            <a:latin typeface="Times New Roman" panose="02020603050405020304" pitchFamily="18" charset="0"/>
            <a:cs typeface="Times New Roman" panose="02020603050405020304" pitchFamily="18" charset="0"/>
          </a:endParaRPr>
        </a:p>
      </dgm:t>
    </dgm:pt>
    <dgm:pt modelId="{3C013967-A679-40AC-A07F-011B2EAF3F5E}">
      <dgm:prSet phldrT="[Text]"/>
      <dgm:spPr>
        <a:solidFill>
          <a:schemeClr val="bg1">
            <a:lumMod val="65000"/>
          </a:schemeClr>
        </a:solidFill>
      </dgm:spPr>
      <dgm:t>
        <a:bodyPr/>
        <a:lstStyle/>
        <a:p>
          <a:r>
            <a:rPr lang="en-US">
              <a:latin typeface="Times New Roman"/>
              <a:cs typeface="Times New Roman"/>
            </a:rPr>
            <a:t>Data Pre-processing and Training</a:t>
          </a:r>
        </a:p>
      </dgm:t>
    </dgm:pt>
    <dgm:pt modelId="{CF05CB12-71D2-48FD-88AB-075454A4D856}" type="parTrans" cxnId="{B43BB60D-65E0-45E8-BEC7-487F97B5A13D}">
      <dgm:prSet/>
      <dgm:spPr/>
      <dgm:t>
        <a:bodyPr/>
        <a:lstStyle/>
        <a:p>
          <a:endParaRPr lang="en-US">
            <a:latin typeface="Times New Roman" panose="02020603050405020304" pitchFamily="18" charset="0"/>
            <a:cs typeface="Times New Roman" panose="02020603050405020304" pitchFamily="18" charset="0"/>
          </a:endParaRPr>
        </a:p>
      </dgm:t>
    </dgm:pt>
    <dgm:pt modelId="{9B11575A-C919-4A98-963C-ABF2F6D7107B}" type="sibTrans" cxnId="{B43BB60D-65E0-45E8-BEC7-487F97B5A13D}">
      <dgm:prSet/>
      <dgm:spPr/>
      <dgm:t>
        <a:bodyPr/>
        <a:lstStyle/>
        <a:p>
          <a:endParaRPr lang="en-US">
            <a:latin typeface="Times New Roman" panose="02020603050405020304" pitchFamily="18" charset="0"/>
            <a:cs typeface="Times New Roman" panose="02020603050405020304" pitchFamily="18" charset="0"/>
          </a:endParaRPr>
        </a:p>
      </dgm:t>
    </dgm:pt>
    <dgm:pt modelId="{D8AFC951-95C8-4CCA-B56D-9A607F2D0A5B}">
      <dgm:prSet phldrT="[Text]"/>
      <dgm:spPr>
        <a:solidFill>
          <a:schemeClr val="bg1">
            <a:lumMod val="65000"/>
          </a:schemeClr>
        </a:solidFill>
      </dgm:spPr>
      <dgm:t>
        <a:bodyPr/>
        <a:lstStyle/>
        <a:p>
          <a:r>
            <a:rPr lang="en-US">
              <a:latin typeface="Times New Roman"/>
              <a:cs typeface="Times New Roman"/>
            </a:rPr>
            <a:t>Results</a:t>
          </a:r>
        </a:p>
      </dgm:t>
    </dgm:pt>
    <dgm:pt modelId="{4FC521D4-6F24-4D92-9F07-F226176C1F57}" type="parTrans" cxnId="{CA06AFAE-B088-4E4F-9F2C-EC04DA48324A}">
      <dgm:prSet/>
      <dgm:spPr/>
      <dgm:t>
        <a:bodyPr/>
        <a:lstStyle/>
        <a:p>
          <a:endParaRPr lang="en-US">
            <a:latin typeface="Times New Roman" panose="02020603050405020304" pitchFamily="18" charset="0"/>
            <a:cs typeface="Times New Roman" panose="02020603050405020304" pitchFamily="18" charset="0"/>
          </a:endParaRPr>
        </a:p>
      </dgm:t>
    </dgm:pt>
    <dgm:pt modelId="{E0BC4B59-5E8E-4771-916A-0C290798B9D9}" type="sibTrans" cxnId="{CA06AFAE-B088-4E4F-9F2C-EC04DA48324A}">
      <dgm:prSet/>
      <dgm:spPr/>
      <dgm:t>
        <a:bodyPr/>
        <a:lstStyle/>
        <a:p>
          <a:endParaRPr lang="en-US">
            <a:latin typeface="Times New Roman" panose="02020603050405020304" pitchFamily="18" charset="0"/>
            <a:cs typeface="Times New Roman" panose="02020603050405020304" pitchFamily="18" charset="0"/>
          </a:endParaRPr>
        </a:p>
      </dgm:t>
    </dgm:pt>
    <dgm:pt modelId="{57C12D8A-8C1A-46FA-84F1-38B90103E378}">
      <dgm:prSet phldrT="[Text]"/>
      <dgm:spPr>
        <a:solidFill>
          <a:schemeClr val="bg1">
            <a:lumMod val="65000"/>
          </a:schemeClr>
        </a:solidFill>
      </dgm:spPr>
      <dgm:t>
        <a:bodyPr/>
        <a:lstStyle/>
        <a:p>
          <a:r>
            <a:rPr lang="en-US">
              <a:latin typeface="Times New Roman"/>
              <a:cs typeface="Times New Roman"/>
            </a:rPr>
            <a:t>Methodology</a:t>
          </a:r>
        </a:p>
      </dgm:t>
    </dgm:pt>
    <dgm:pt modelId="{16B0FAB9-2ED4-4AD2-9351-95F4018D9271}" type="parTrans" cxnId="{84635210-7CED-4683-B788-5E37E292FD9B}">
      <dgm:prSet/>
      <dgm:spPr/>
      <dgm:t>
        <a:bodyPr/>
        <a:lstStyle/>
        <a:p>
          <a:endParaRPr lang="en-GB">
            <a:latin typeface="Times New Roman" panose="02020603050405020304" pitchFamily="18" charset="0"/>
            <a:cs typeface="Times New Roman" panose="02020603050405020304" pitchFamily="18" charset="0"/>
          </a:endParaRPr>
        </a:p>
      </dgm:t>
    </dgm:pt>
    <dgm:pt modelId="{1968DED8-ACED-4292-8486-37DB0096021E}" type="sibTrans" cxnId="{84635210-7CED-4683-B788-5E37E292FD9B}">
      <dgm:prSet/>
      <dgm:spPr/>
      <dgm:t>
        <a:bodyPr/>
        <a:lstStyle/>
        <a:p>
          <a:endParaRPr lang="en-GB">
            <a:latin typeface="Times New Roman" panose="02020603050405020304" pitchFamily="18" charset="0"/>
            <a:cs typeface="Times New Roman" panose="02020603050405020304" pitchFamily="18" charset="0"/>
          </a:endParaRPr>
        </a:p>
      </dgm:t>
    </dgm:pt>
    <dgm:pt modelId="{5E5F9D3A-9728-4A52-A215-ED1361A050F2}">
      <dgm:prSet phldrT="[Text]"/>
      <dgm:spPr>
        <a:solidFill>
          <a:schemeClr val="bg1">
            <a:lumMod val="65000"/>
          </a:schemeClr>
        </a:solidFill>
      </dgm:spPr>
      <dgm:t>
        <a:bodyPr/>
        <a:lstStyle/>
        <a:p>
          <a:r>
            <a:rPr lang="en-US">
              <a:latin typeface="Times New Roman"/>
              <a:cs typeface="Times New Roman"/>
            </a:rPr>
            <a:t>Conclusion</a:t>
          </a:r>
        </a:p>
      </dgm:t>
    </dgm:pt>
    <dgm:pt modelId="{55FEE2E2-4708-41FB-B9CE-82A961407711}" type="parTrans" cxnId="{9E11D588-81D3-4B11-BEF4-5980B1251832}">
      <dgm:prSet/>
      <dgm:spPr/>
      <dgm:t>
        <a:bodyPr/>
        <a:lstStyle/>
        <a:p>
          <a:endParaRPr lang="en-GB">
            <a:latin typeface="Times New Roman" panose="02020603050405020304" pitchFamily="18" charset="0"/>
            <a:cs typeface="Times New Roman" panose="02020603050405020304" pitchFamily="18" charset="0"/>
          </a:endParaRPr>
        </a:p>
      </dgm:t>
    </dgm:pt>
    <dgm:pt modelId="{D4E300FA-4449-4DB5-B228-0AA52C54B5A0}" type="sibTrans" cxnId="{9E11D588-81D3-4B11-BEF4-5980B1251832}">
      <dgm:prSet/>
      <dgm:spPr/>
      <dgm:t>
        <a:bodyPr/>
        <a:lstStyle/>
        <a:p>
          <a:endParaRPr lang="en-GB">
            <a:latin typeface="Times New Roman" panose="02020603050405020304" pitchFamily="18" charset="0"/>
            <a:cs typeface="Times New Roman" panose="02020603050405020304" pitchFamily="18" charset="0"/>
          </a:endParaRPr>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7">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7">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7">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7">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7">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7">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7">
        <dgm:presLayoutVars>
          <dgm:chMax val="0"/>
          <dgm:bulletEnabled val="1"/>
        </dgm:presLayoutVars>
      </dgm:prSet>
      <dgm:spPr/>
    </dgm:pt>
  </dgm:ptLst>
  <dgm:cxnLst>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pPr>
        <a:solidFill>
          <a:schemeClr val="bg1">
            <a:lumMod val="65000"/>
          </a:schemeClr>
        </a:solidFill>
      </dgm:spPr>
      <dgm:t>
        <a:bodyPr/>
        <a:lstStyle/>
        <a:p>
          <a:r>
            <a:rPr lang="en-US">
              <a:latin typeface="Times New Roman"/>
              <a:cs typeface="Times New Roman"/>
            </a:rPr>
            <a:t>Introduction</a:t>
          </a:r>
        </a:p>
      </dgm:t>
    </dgm:pt>
    <dgm:pt modelId="{464D738B-BCA1-460E-8AA6-44641D974FE8}" type="parTrans" cxnId="{4CDC4199-A24B-4CA1-A427-24FD76B84B5D}">
      <dgm:prSet/>
      <dgm:spPr/>
      <dgm:t>
        <a:bodyPr/>
        <a:lstStyle/>
        <a:p>
          <a:endParaRPr lang="en-US">
            <a:latin typeface="Times New Roman" panose="02020603050405020304" pitchFamily="18" charset="0"/>
            <a:cs typeface="Times New Roman" panose="02020603050405020304" pitchFamily="18" charset="0"/>
          </a:endParaRPr>
        </a:p>
      </dgm:t>
    </dgm:pt>
    <dgm:pt modelId="{4E841D98-A062-4A9F-BE7E-203B0A7DCD9F}" type="sibTrans" cxnId="{4CDC4199-A24B-4CA1-A427-24FD76B84B5D}">
      <dgm:prSet/>
      <dgm:spPr/>
      <dgm:t>
        <a:bodyPr/>
        <a:lstStyle/>
        <a:p>
          <a:endParaRPr lang="en-US">
            <a:latin typeface="Times New Roman" panose="02020603050405020304" pitchFamily="18" charset="0"/>
            <a:cs typeface="Times New Roman" panose="02020603050405020304" pitchFamily="18" charset="0"/>
          </a:endParaRPr>
        </a:p>
      </dgm:t>
    </dgm:pt>
    <dgm:pt modelId="{329F2D17-AD16-4D80-AEE0-777F83B396E3}">
      <dgm:prSet phldrT="[Text]"/>
      <dgm:spPr>
        <a:solidFill>
          <a:schemeClr val="bg1">
            <a:lumMod val="65000"/>
          </a:schemeClr>
        </a:solidFill>
      </dgm:spPr>
      <dgm:t>
        <a:bodyPr/>
        <a:lstStyle/>
        <a:p>
          <a:r>
            <a:rPr lang="en-US">
              <a:latin typeface="Times New Roman"/>
              <a:cs typeface="Times New Roman"/>
            </a:rPr>
            <a:t>Acknowledgement and References</a:t>
          </a:r>
        </a:p>
      </dgm:t>
    </dgm:pt>
    <dgm:pt modelId="{6B476CFB-C45E-4DDF-9CA4-B8776B2A613A}" type="parTrans" cxnId="{38D98BD6-3EFA-41F7-B686-CF6FAC3723A4}">
      <dgm:prSet/>
      <dgm:spPr/>
      <dgm:t>
        <a:bodyPr/>
        <a:lstStyle/>
        <a:p>
          <a:endParaRPr lang="en-US">
            <a:latin typeface="Times New Roman" panose="02020603050405020304" pitchFamily="18" charset="0"/>
            <a:cs typeface="Times New Roman" panose="02020603050405020304" pitchFamily="18" charset="0"/>
          </a:endParaRPr>
        </a:p>
      </dgm:t>
    </dgm:pt>
    <dgm:pt modelId="{86AF5ED6-ADAD-46BE-BF0E-2CD3C32BEC53}" type="sibTrans" cxnId="{38D98BD6-3EFA-41F7-B686-CF6FAC3723A4}">
      <dgm:prSet/>
      <dgm:spPr/>
      <dgm:t>
        <a:bodyPr/>
        <a:lstStyle/>
        <a:p>
          <a:endParaRPr lang="en-US">
            <a:latin typeface="Times New Roman" panose="02020603050405020304" pitchFamily="18" charset="0"/>
            <a:cs typeface="Times New Roman" panose="02020603050405020304" pitchFamily="18" charset="0"/>
          </a:endParaRPr>
        </a:p>
      </dgm:t>
    </dgm:pt>
    <dgm:pt modelId="{C61D7E84-214E-4ED2-81F0-A9A6F9386EB9}">
      <dgm:prSet phldrT="[Text]"/>
      <dgm:spPr>
        <a:solidFill>
          <a:srgbClr val="C00000"/>
        </a:solidFill>
      </dgm:spPr>
      <dgm:t>
        <a:bodyPr/>
        <a:lstStyle/>
        <a:p>
          <a:r>
            <a:rPr lang="en-US">
              <a:latin typeface="Times New Roman"/>
              <a:cs typeface="Times New Roman"/>
            </a:rPr>
            <a:t>Literature Review</a:t>
          </a:r>
        </a:p>
      </dgm:t>
    </dgm:pt>
    <dgm:pt modelId="{E967C6D6-CFDF-4247-A242-7BF52A395F55}" type="parTrans" cxnId="{3F7FFD4C-9EA2-4074-92D6-75E454A1AE4B}">
      <dgm:prSet/>
      <dgm:spPr/>
      <dgm:t>
        <a:bodyPr/>
        <a:lstStyle/>
        <a:p>
          <a:endParaRPr lang="en-US">
            <a:latin typeface="Times New Roman" panose="02020603050405020304" pitchFamily="18" charset="0"/>
            <a:cs typeface="Times New Roman" panose="02020603050405020304" pitchFamily="18" charset="0"/>
          </a:endParaRPr>
        </a:p>
      </dgm:t>
    </dgm:pt>
    <dgm:pt modelId="{CC71AA43-3033-43A4-AC90-5EF457CBE454}" type="sibTrans" cxnId="{3F7FFD4C-9EA2-4074-92D6-75E454A1AE4B}">
      <dgm:prSet/>
      <dgm:spPr/>
      <dgm:t>
        <a:bodyPr/>
        <a:lstStyle/>
        <a:p>
          <a:endParaRPr lang="en-US">
            <a:latin typeface="Times New Roman" panose="02020603050405020304" pitchFamily="18" charset="0"/>
            <a:cs typeface="Times New Roman" panose="02020603050405020304" pitchFamily="18" charset="0"/>
          </a:endParaRPr>
        </a:p>
      </dgm:t>
    </dgm:pt>
    <dgm:pt modelId="{3C013967-A679-40AC-A07F-011B2EAF3F5E}">
      <dgm:prSet phldrT="[Text]"/>
      <dgm:spPr>
        <a:solidFill>
          <a:schemeClr val="bg1">
            <a:lumMod val="65000"/>
          </a:schemeClr>
        </a:solidFill>
      </dgm:spPr>
      <dgm:t>
        <a:bodyPr/>
        <a:lstStyle/>
        <a:p>
          <a:r>
            <a:rPr lang="en-US">
              <a:latin typeface="Times New Roman"/>
              <a:cs typeface="Times New Roman"/>
            </a:rPr>
            <a:t>Data Pre-processing and Training</a:t>
          </a:r>
        </a:p>
      </dgm:t>
    </dgm:pt>
    <dgm:pt modelId="{CF05CB12-71D2-48FD-88AB-075454A4D856}" type="parTrans" cxnId="{B43BB60D-65E0-45E8-BEC7-487F97B5A13D}">
      <dgm:prSet/>
      <dgm:spPr/>
      <dgm:t>
        <a:bodyPr/>
        <a:lstStyle/>
        <a:p>
          <a:endParaRPr lang="en-US">
            <a:latin typeface="Times New Roman" panose="02020603050405020304" pitchFamily="18" charset="0"/>
            <a:cs typeface="Times New Roman" panose="02020603050405020304" pitchFamily="18" charset="0"/>
          </a:endParaRPr>
        </a:p>
      </dgm:t>
    </dgm:pt>
    <dgm:pt modelId="{9B11575A-C919-4A98-963C-ABF2F6D7107B}" type="sibTrans" cxnId="{B43BB60D-65E0-45E8-BEC7-487F97B5A13D}">
      <dgm:prSet/>
      <dgm:spPr/>
      <dgm:t>
        <a:bodyPr/>
        <a:lstStyle/>
        <a:p>
          <a:endParaRPr lang="en-US">
            <a:latin typeface="Times New Roman" panose="02020603050405020304" pitchFamily="18" charset="0"/>
            <a:cs typeface="Times New Roman" panose="02020603050405020304" pitchFamily="18" charset="0"/>
          </a:endParaRPr>
        </a:p>
      </dgm:t>
    </dgm:pt>
    <dgm:pt modelId="{D8AFC951-95C8-4CCA-B56D-9A607F2D0A5B}">
      <dgm:prSet phldrT="[Text]"/>
      <dgm:spPr>
        <a:solidFill>
          <a:schemeClr val="bg1">
            <a:lumMod val="65000"/>
          </a:schemeClr>
        </a:solidFill>
      </dgm:spPr>
      <dgm:t>
        <a:bodyPr/>
        <a:lstStyle/>
        <a:p>
          <a:r>
            <a:rPr lang="en-US">
              <a:latin typeface="Times New Roman"/>
              <a:cs typeface="Times New Roman"/>
            </a:rPr>
            <a:t>Results</a:t>
          </a:r>
        </a:p>
      </dgm:t>
    </dgm:pt>
    <dgm:pt modelId="{4FC521D4-6F24-4D92-9F07-F226176C1F57}" type="parTrans" cxnId="{CA06AFAE-B088-4E4F-9F2C-EC04DA48324A}">
      <dgm:prSet/>
      <dgm:spPr/>
      <dgm:t>
        <a:bodyPr/>
        <a:lstStyle/>
        <a:p>
          <a:endParaRPr lang="en-US">
            <a:latin typeface="Times New Roman" panose="02020603050405020304" pitchFamily="18" charset="0"/>
            <a:cs typeface="Times New Roman" panose="02020603050405020304" pitchFamily="18" charset="0"/>
          </a:endParaRPr>
        </a:p>
      </dgm:t>
    </dgm:pt>
    <dgm:pt modelId="{E0BC4B59-5E8E-4771-916A-0C290798B9D9}" type="sibTrans" cxnId="{CA06AFAE-B088-4E4F-9F2C-EC04DA48324A}">
      <dgm:prSet/>
      <dgm:spPr/>
      <dgm:t>
        <a:bodyPr/>
        <a:lstStyle/>
        <a:p>
          <a:endParaRPr lang="en-US">
            <a:latin typeface="Times New Roman" panose="02020603050405020304" pitchFamily="18" charset="0"/>
            <a:cs typeface="Times New Roman" panose="02020603050405020304" pitchFamily="18" charset="0"/>
          </a:endParaRPr>
        </a:p>
      </dgm:t>
    </dgm:pt>
    <dgm:pt modelId="{57C12D8A-8C1A-46FA-84F1-38B90103E378}">
      <dgm:prSet phldrT="[Text]"/>
      <dgm:spPr>
        <a:solidFill>
          <a:schemeClr val="bg1">
            <a:lumMod val="65000"/>
          </a:schemeClr>
        </a:solidFill>
      </dgm:spPr>
      <dgm:t>
        <a:bodyPr/>
        <a:lstStyle/>
        <a:p>
          <a:r>
            <a:rPr lang="en-US">
              <a:solidFill>
                <a:schemeClr val="bg1"/>
              </a:solidFill>
              <a:latin typeface="Calibri"/>
              <a:cs typeface="Calibri"/>
            </a:rPr>
            <a:t>Methodology</a:t>
          </a:r>
        </a:p>
      </dgm:t>
    </dgm:pt>
    <dgm:pt modelId="{16B0FAB9-2ED4-4AD2-9351-95F4018D9271}" type="parTrans" cxnId="{84635210-7CED-4683-B788-5E37E292FD9B}">
      <dgm:prSet/>
      <dgm:spPr/>
      <dgm:t>
        <a:bodyPr/>
        <a:lstStyle/>
        <a:p>
          <a:endParaRPr lang="en-GB">
            <a:latin typeface="Times New Roman" panose="02020603050405020304" pitchFamily="18" charset="0"/>
            <a:cs typeface="Times New Roman" panose="02020603050405020304" pitchFamily="18" charset="0"/>
          </a:endParaRPr>
        </a:p>
      </dgm:t>
    </dgm:pt>
    <dgm:pt modelId="{1968DED8-ACED-4292-8486-37DB0096021E}" type="sibTrans" cxnId="{84635210-7CED-4683-B788-5E37E292FD9B}">
      <dgm:prSet/>
      <dgm:spPr/>
      <dgm:t>
        <a:bodyPr/>
        <a:lstStyle/>
        <a:p>
          <a:endParaRPr lang="en-GB">
            <a:latin typeface="Times New Roman" panose="02020603050405020304" pitchFamily="18" charset="0"/>
            <a:cs typeface="Times New Roman" panose="02020603050405020304" pitchFamily="18" charset="0"/>
          </a:endParaRPr>
        </a:p>
      </dgm:t>
    </dgm:pt>
    <dgm:pt modelId="{5E5F9D3A-9728-4A52-A215-ED1361A050F2}">
      <dgm:prSet phldrT="[Text]"/>
      <dgm:spPr>
        <a:solidFill>
          <a:schemeClr val="bg1">
            <a:lumMod val="65000"/>
          </a:schemeClr>
        </a:solidFill>
      </dgm:spPr>
      <dgm:t>
        <a:bodyPr/>
        <a:lstStyle/>
        <a:p>
          <a:r>
            <a:rPr lang="en-US">
              <a:latin typeface="Times New Roman"/>
              <a:cs typeface="Times New Roman"/>
            </a:rPr>
            <a:t>Conclusion</a:t>
          </a:r>
        </a:p>
      </dgm:t>
    </dgm:pt>
    <dgm:pt modelId="{55FEE2E2-4708-41FB-B9CE-82A961407711}" type="parTrans" cxnId="{9E11D588-81D3-4B11-BEF4-5980B1251832}">
      <dgm:prSet/>
      <dgm:spPr/>
      <dgm:t>
        <a:bodyPr/>
        <a:lstStyle/>
        <a:p>
          <a:endParaRPr lang="en-GB">
            <a:latin typeface="Times New Roman" panose="02020603050405020304" pitchFamily="18" charset="0"/>
            <a:cs typeface="Times New Roman" panose="02020603050405020304" pitchFamily="18" charset="0"/>
          </a:endParaRPr>
        </a:p>
      </dgm:t>
    </dgm:pt>
    <dgm:pt modelId="{D4E300FA-4449-4DB5-B228-0AA52C54B5A0}" type="sibTrans" cxnId="{9E11D588-81D3-4B11-BEF4-5980B1251832}">
      <dgm:prSet/>
      <dgm:spPr/>
      <dgm:t>
        <a:bodyPr/>
        <a:lstStyle/>
        <a:p>
          <a:endParaRPr lang="en-GB">
            <a:latin typeface="Times New Roman" panose="02020603050405020304" pitchFamily="18" charset="0"/>
            <a:cs typeface="Times New Roman" panose="02020603050405020304" pitchFamily="18" charset="0"/>
          </a:endParaRPr>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7">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7">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7">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7">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7">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7">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7">
        <dgm:presLayoutVars>
          <dgm:chMax val="0"/>
          <dgm:bulletEnabled val="1"/>
        </dgm:presLayoutVars>
      </dgm:prSet>
      <dgm:spPr/>
    </dgm:pt>
  </dgm:ptLst>
  <dgm:cxnLst>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pPr>
        <a:solidFill>
          <a:schemeClr val="bg1">
            <a:lumMod val="65000"/>
          </a:schemeClr>
        </a:solidFill>
      </dgm:spPr>
      <dgm:t>
        <a:bodyPr/>
        <a:lstStyle/>
        <a:p>
          <a:r>
            <a:rPr lang="en-US">
              <a:latin typeface="Times New Roman"/>
              <a:cs typeface="Times New Roman"/>
            </a:rPr>
            <a:t>Introduction</a:t>
          </a:r>
        </a:p>
      </dgm:t>
    </dgm:pt>
    <dgm:pt modelId="{464D738B-BCA1-460E-8AA6-44641D974FE8}" type="parTrans" cxnId="{4CDC4199-A24B-4CA1-A427-24FD76B84B5D}">
      <dgm:prSet/>
      <dgm:spPr/>
      <dgm:t>
        <a:bodyPr/>
        <a:lstStyle/>
        <a:p>
          <a:endParaRPr lang="en-US">
            <a:latin typeface="Times New Roman" panose="02020603050405020304" pitchFamily="18" charset="0"/>
            <a:cs typeface="Times New Roman" panose="02020603050405020304" pitchFamily="18" charset="0"/>
          </a:endParaRPr>
        </a:p>
      </dgm:t>
    </dgm:pt>
    <dgm:pt modelId="{4E841D98-A062-4A9F-BE7E-203B0A7DCD9F}" type="sibTrans" cxnId="{4CDC4199-A24B-4CA1-A427-24FD76B84B5D}">
      <dgm:prSet/>
      <dgm:spPr/>
      <dgm:t>
        <a:bodyPr/>
        <a:lstStyle/>
        <a:p>
          <a:endParaRPr lang="en-US">
            <a:latin typeface="Times New Roman" panose="02020603050405020304" pitchFamily="18" charset="0"/>
            <a:cs typeface="Times New Roman" panose="02020603050405020304" pitchFamily="18" charset="0"/>
          </a:endParaRPr>
        </a:p>
      </dgm:t>
    </dgm:pt>
    <dgm:pt modelId="{329F2D17-AD16-4D80-AEE0-777F83B396E3}">
      <dgm:prSet phldrT="[Text]"/>
      <dgm:spPr>
        <a:solidFill>
          <a:schemeClr val="bg1">
            <a:lumMod val="65000"/>
          </a:schemeClr>
        </a:solidFill>
      </dgm:spPr>
      <dgm:t>
        <a:bodyPr/>
        <a:lstStyle/>
        <a:p>
          <a:r>
            <a:rPr lang="en-US">
              <a:latin typeface="Times New Roman"/>
              <a:cs typeface="Times New Roman"/>
            </a:rPr>
            <a:t>Acknowledgement and References</a:t>
          </a:r>
        </a:p>
      </dgm:t>
    </dgm:pt>
    <dgm:pt modelId="{6B476CFB-C45E-4DDF-9CA4-B8776B2A613A}" type="parTrans" cxnId="{38D98BD6-3EFA-41F7-B686-CF6FAC3723A4}">
      <dgm:prSet/>
      <dgm:spPr/>
      <dgm:t>
        <a:bodyPr/>
        <a:lstStyle/>
        <a:p>
          <a:endParaRPr lang="en-US">
            <a:latin typeface="Times New Roman" panose="02020603050405020304" pitchFamily="18" charset="0"/>
            <a:cs typeface="Times New Roman" panose="02020603050405020304" pitchFamily="18" charset="0"/>
          </a:endParaRPr>
        </a:p>
      </dgm:t>
    </dgm:pt>
    <dgm:pt modelId="{86AF5ED6-ADAD-46BE-BF0E-2CD3C32BEC53}" type="sibTrans" cxnId="{38D98BD6-3EFA-41F7-B686-CF6FAC3723A4}">
      <dgm:prSet/>
      <dgm:spPr/>
      <dgm:t>
        <a:bodyPr/>
        <a:lstStyle/>
        <a:p>
          <a:endParaRPr lang="en-US">
            <a:latin typeface="Times New Roman" panose="02020603050405020304" pitchFamily="18" charset="0"/>
            <a:cs typeface="Times New Roman" panose="02020603050405020304" pitchFamily="18" charset="0"/>
          </a:endParaRPr>
        </a:p>
      </dgm:t>
    </dgm:pt>
    <dgm:pt modelId="{C61D7E84-214E-4ED2-81F0-A9A6F9386EB9}">
      <dgm:prSet phldrT="[Text]"/>
      <dgm:spPr>
        <a:solidFill>
          <a:schemeClr val="bg1">
            <a:lumMod val="65000"/>
          </a:schemeClr>
        </a:solidFill>
      </dgm:spPr>
      <dgm:t>
        <a:bodyPr/>
        <a:lstStyle/>
        <a:p>
          <a:r>
            <a:rPr lang="en-US">
              <a:latin typeface="Times New Roman"/>
              <a:cs typeface="Times New Roman"/>
            </a:rPr>
            <a:t>Literature Review</a:t>
          </a:r>
        </a:p>
      </dgm:t>
    </dgm:pt>
    <dgm:pt modelId="{E967C6D6-CFDF-4247-A242-7BF52A395F55}" type="parTrans" cxnId="{3F7FFD4C-9EA2-4074-92D6-75E454A1AE4B}">
      <dgm:prSet/>
      <dgm:spPr/>
      <dgm:t>
        <a:bodyPr/>
        <a:lstStyle/>
        <a:p>
          <a:endParaRPr lang="en-US">
            <a:latin typeface="Times New Roman" panose="02020603050405020304" pitchFamily="18" charset="0"/>
            <a:cs typeface="Times New Roman" panose="02020603050405020304" pitchFamily="18" charset="0"/>
          </a:endParaRPr>
        </a:p>
      </dgm:t>
    </dgm:pt>
    <dgm:pt modelId="{CC71AA43-3033-43A4-AC90-5EF457CBE454}" type="sibTrans" cxnId="{3F7FFD4C-9EA2-4074-92D6-75E454A1AE4B}">
      <dgm:prSet/>
      <dgm:spPr/>
      <dgm:t>
        <a:bodyPr/>
        <a:lstStyle/>
        <a:p>
          <a:endParaRPr lang="en-US">
            <a:latin typeface="Times New Roman" panose="02020603050405020304" pitchFamily="18" charset="0"/>
            <a:cs typeface="Times New Roman" panose="02020603050405020304" pitchFamily="18" charset="0"/>
          </a:endParaRPr>
        </a:p>
      </dgm:t>
    </dgm:pt>
    <dgm:pt modelId="{3C013967-A679-40AC-A07F-011B2EAF3F5E}">
      <dgm:prSet phldrT="[Text]"/>
      <dgm:spPr>
        <a:solidFill>
          <a:schemeClr val="bg1">
            <a:lumMod val="65000"/>
          </a:schemeClr>
        </a:solidFill>
      </dgm:spPr>
      <dgm:t>
        <a:bodyPr/>
        <a:lstStyle/>
        <a:p>
          <a:r>
            <a:rPr lang="en-US">
              <a:latin typeface="Times New Roman"/>
              <a:cs typeface="Times New Roman"/>
            </a:rPr>
            <a:t>Data Pre-processing and Training</a:t>
          </a:r>
        </a:p>
      </dgm:t>
    </dgm:pt>
    <dgm:pt modelId="{CF05CB12-71D2-48FD-88AB-075454A4D856}" type="parTrans" cxnId="{B43BB60D-65E0-45E8-BEC7-487F97B5A13D}">
      <dgm:prSet/>
      <dgm:spPr/>
      <dgm:t>
        <a:bodyPr/>
        <a:lstStyle/>
        <a:p>
          <a:endParaRPr lang="en-US">
            <a:latin typeface="Times New Roman" panose="02020603050405020304" pitchFamily="18" charset="0"/>
            <a:cs typeface="Times New Roman" panose="02020603050405020304" pitchFamily="18" charset="0"/>
          </a:endParaRPr>
        </a:p>
      </dgm:t>
    </dgm:pt>
    <dgm:pt modelId="{9B11575A-C919-4A98-963C-ABF2F6D7107B}" type="sibTrans" cxnId="{B43BB60D-65E0-45E8-BEC7-487F97B5A13D}">
      <dgm:prSet/>
      <dgm:spPr/>
      <dgm:t>
        <a:bodyPr/>
        <a:lstStyle/>
        <a:p>
          <a:endParaRPr lang="en-US">
            <a:latin typeface="Times New Roman" panose="02020603050405020304" pitchFamily="18" charset="0"/>
            <a:cs typeface="Times New Roman" panose="02020603050405020304" pitchFamily="18" charset="0"/>
          </a:endParaRPr>
        </a:p>
      </dgm:t>
    </dgm:pt>
    <dgm:pt modelId="{D8AFC951-95C8-4CCA-B56D-9A607F2D0A5B}">
      <dgm:prSet phldrT="[Text]"/>
      <dgm:spPr>
        <a:solidFill>
          <a:schemeClr val="bg1">
            <a:lumMod val="65000"/>
          </a:schemeClr>
        </a:solidFill>
      </dgm:spPr>
      <dgm:t>
        <a:bodyPr/>
        <a:lstStyle/>
        <a:p>
          <a:r>
            <a:rPr lang="en-US">
              <a:latin typeface="Times New Roman"/>
              <a:cs typeface="Times New Roman"/>
            </a:rPr>
            <a:t>Results</a:t>
          </a:r>
        </a:p>
      </dgm:t>
    </dgm:pt>
    <dgm:pt modelId="{4FC521D4-6F24-4D92-9F07-F226176C1F57}" type="parTrans" cxnId="{CA06AFAE-B088-4E4F-9F2C-EC04DA48324A}">
      <dgm:prSet/>
      <dgm:spPr/>
      <dgm:t>
        <a:bodyPr/>
        <a:lstStyle/>
        <a:p>
          <a:endParaRPr lang="en-US">
            <a:latin typeface="Times New Roman" panose="02020603050405020304" pitchFamily="18" charset="0"/>
            <a:cs typeface="Times New Roman" panose="02020603050405020304" pitchFamily="18" charset="0"/>
          </a:endParaRPr>
        </a:p>
      </dgm:t>
    </dgm:pt>
    <dgm:pt modelId="{E0BC4B59-5E8E-4771-916A-0C290798B9D9}" type="sibTrans" cxnId="{CA06AFAE-B088-4E4F-9F2C-EC04DA48324A}">
      <dgm:prSet/>
      <dgm:spPr/>
      <dgm:t>
        <a:bodyPr/>
        <a:lstStyle/>
        <a:p>
          <a:endParaRPr lang="en-US">
            <a:latin typeface="Times New Roman" panose="02020603050405020304" pitchFamily="18" charset="0"/>
            <a:cs typeface="Times New Roman" panose="02020603050405020304" pitchFamily="18" charset="0"/>
          </a:endParaRPr>
        </a:p>
      </dgm:t>
    </dgm:pt>
    <dgm:pt modelId="{57C12D8A-8C1A-46FA-84F1-38B90103E378}">
      <dgm:prSet phldrT="[Text]"/>
      <dgm:spPr>
        <a:solidFill>
          <a:srgbClr val="C00000"/>
        </a:solidFill>
      </dgm:spPr>
      <dgm:t>
        <a:bodyPr/>
        <a:lstStyle/>
        <a:p>
          <a:r>
            <a:rPr lang="en-US">
              <a:latin typeface="Times New Roman"/>
              <a:cs typeface="Times New Roman"/>
            </a:rPr>
            <a:t>Methodology</a:t>
          </a:r>
        </a:p>
      </dgm:t>
    </dgm:pt>
    <dgm:pt modelId="{16B0FAB9-2ED4-4AD2-9351-95F4018D9271}" type="parTrans" cxnId="{84635210-7CED-4683-B788-5E37E292FD9B}">
      <dgm:prSet/>
      <dgm:spPr/>
      <dgm:t>
        <a:bodyPr/>
        <a:lstStyle/>
        <a:p>
          <a:endParaRPr lang="en-GB">
            <a:latin typeface="Times New Roman" panose="02020603050405020304" pitchFamily="18" charset="0"/>
            <a:cs typeface="Times New Roman" panose="02020603050405020304" pitchFamily="18" charset="0"/>
          </a:endParaRPr>
        </a:p>
      </dgm:t>
    </dgm:pt>
    <dgm:pt modelId="{1968DED8-ACED-4292-8486-37DB0096021E}" type="sibTrans" cxnId="{84635210-7CED-4683-B788-5E37E292FD9B}">
      <dgm:prSet/>
      <dgm:spPr/>
      <dgm:t>
        <a:bodyPr/>
        <a:lstStyle/>
        <a:p>
          <a:endParaRPr lang="en-GB">
            <a:latin typeface="Times New Roman" panose="02020603050405020304" pitchFamily="18" charset="0"/>
            <a:cs typeface="Times New Roman" panose="02020603050405020304" pitchFamily="18" charset="0"/>
          </a:endParaRPr>
        </a:p>
      </dgm:t>
    </dgm:pt>
    <dgm:pt modelId="{5E5F9D3A-9728-4A52-A215-ED1361A050F2}">
      <dgm:prSet phldrT="[Text]"/>
      <dgm:spPr>
        <a:solidFill>
          <a:schemeClr val="bg1">
            <a:lumMod val="65000"/>
          </a:schemeClr>
        </a:solidFill>
      </dgm:spPr>
      <dgm:t>
        <a:bodyPr/>
        <a:lstStyle/>
        <a:p>
          <a:r>
            <a:rPr lang="en-US">
              <a:latin typeface="Times New Roman"/>
              <a:cs typeface="Times New Roman"/>
            </a:rPr>
            <a:t>Conclusion</a:t>
          </a:r>
        </a:p>
      </dgm:t>
    </dgm:pt>
    <dgm:pt modelId="{55FEE2E2-4708-41FB-B9CE-82A961407711}" type="parTrans" cxnId="{9E11D588-81D3-4B11-BEF4-5980B1251832}">
      <dgm:prSet/>
      <dgm:spPr/>
      <dgm:t>
        <a:bodyPr/>
        <a:lstStyle/>
        <a:p>
          <a:endParaRPr lang="en-GB">
            <a:latin typeface="Times New Roman" panose="02020603050405020304" pitchFamily="18" charset="0"/>
            <a:cs typeface="Times New Roman" panose="02020603050405020304" pitchFamily="18" charset="0"/>
          </a:endParaRPr>
        </a:p>
      </dgm:t>
    </dgm:pt>
    <dgm:pt modelId="{D4E300FA-4449-4DB5-B228-0AA52C54B5A0}" type="sibTrans" cxnId="{9E11D588-81D3-4B11-BEF4-5980B1251832}">
      <dgm:prSet/>
      <dgm:spPr/>
      <dgm:t>
        <a:bodyPr/>
        <a:lstStyle/>
        <a:p>
          <a:endParaRPr lang="en-GB">
            <a:latin typeface="Times New Roman" panose="02020603050405020304" pitchFamily="18" charset="0"/>
            <a:cs typeface="Times New Roman" panose="02020603050405020304" pitchFamily="18" charset="0"/>
          </a:endParaRPr>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7">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7">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7">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7">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7">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7">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7">
        <dgm:presLayoutVars>
          <dgm:chMax val="0"/>
          <dgm:bulletEnabled val="1"/>
        </dgm:presLayoutVars>
      </dgm:prSet>
      <dgm:spPr/>
    </dgm:pt>
  </dgm:ptLst>
  <dgm:cxnLst>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pPr>
        <a:solidFill>
          <a:schemeClr val="bg1">
            <a:lumMod val="65000"/>
          </a:schemeClr>
        </a:solidFill>
      </dgm:spPr>
      <dgm:t>
        <a:bodyPr/>
        <a:lstStyle/>
        <a:p>
          <a:r>
            <a:rPr lang="en-US" dirty="0">
              <a:latin typeface="Times New Roman"/>
              <a:cs typeface="Times New Roman"/>
            </a:rPr>
            <a:t>Introduction</a:t>
          </a:r>
        </a:p>
      </dgm:t>
    </dgm:pt>
    <dgm:pt modelId="{464D738B-BCA1-460E-8AA6-44641D974FE8}" type="parTrans" cxnId="{4CDC4199-A24B-4CA1-A427-24FD76B84B5D}">
      <dgm:prSet/>
      <dgm:spPr/>
      <dgm:t>
        <a:bodyPr/>
        <a:lstStyle/>
        <a:p>
          <a:endParaRPr lang="en-US">
            <a:latin typeface="Times New Roman" panose="02020603050405020304" pitchFamily="18" charset="0"/>
            <a:cs typeface="Times New Roman" panose="02020603050405020304" pitchFamily="18" charset="0"/>
          </a:endParaRPr>
        </a:p>
      </dgm:t>
    </dgm:pt>
    <dgm:pt modelId="{4E841D98-A062-4A9F-BE7E-203B0A7DCD9F}" type="sibTrans" cxnId="{4CDC4199-A24B-4CA1-A427-24FD76B84B5D}">
      <dgm:prSet/>
      <dgm:spPr/>
      <dgm:t>
        <a:bodyPr/>
        <a:lstStyle/>
        <a:p>
          <a:endParaRPr lang="en-US">
            <a:latin typeface="Times New Roman" panose="02020603050405020304" pitchFamily="18" charset="0"/>
            <a:cs typeface="Times New Roman" panose="02020603050405020304" pitchFamily="18" charset="0"/>
          </a:endParaRPr>
        </a:p>
      </dgm:t>
    </dgm:pt>
    <dgm:pt modelId="{329F2D17-AD16-4D80-AEE0-777F83B396E3}">
      <dgm:prSet phldrT="[Text]"/>
      <dgm:spPr>
        <a:solidFill>
          <a:schemeClr val="bg1">
            <a:lumMod val="65000"/>
          </a:schemeClr>
        </a:solidFill>
      </dgm:spPr>
      <dgm:t>
        <a:bodyPr/>
        <a:lstStyle/>
        <a:p>
          <a:r>
            <a:rPr lang="en-US" dirty="0">
              <a:latin typeface="Times New Roman"/>
              <a:cs typeface="Times New Roman"/>
            </a:rPr>
            <a:t>Acknowledgement and References</a:t>
          </a:r>
        </a:p>
      </dgm:t>
    </dgm:pt>
    <dgm:pt modelId="{6B476CFB-C45E-4DDF-9CA4-B8776B2A613A}" type="parTrans" cxnId="{38D98BD6-3EFA-41F7-B686-CF6FAC3723A4}">
      <dgm:prSet/>
      <dgm:spPr/>
      <dgm:t>
        <a:bodyPr/>
        <a:lstStyle/>
        <a:p>
          <a:endParaRPr lang="en-US">
            <a:latin typeface="Times New Roman" panose="02020603050405020304" pitchFamily="18" charset="0"/>
            <a:cs typeface="Times New Roman" panose="02020603050405020304" pitchFamily="18" charset="0"/>
          </a:endParaRPr>
        </a:p>
      </dgm:t>
    </dgm:pt>
    <dgm:pt modelId="{86AF5ED6-ADAD-46BE-BF0E-2CD3C32BEC53}" type="sibTrans" cxnId="{38D98BD6-3EFA-41F7-B686-CF6FAC3723A4}">
      <dgm:prSet/>
      <dgm:spPr/>
      <dgm:t>
        <a:bodyPr/>
        <a:lstStyle/>
        <a:p>
          <a:endParaRPr lang="en-US">
            <a:latin typeface="Times New Roman" panose="02020603050405020304" pitchFamily="18" charset="0"/>
            <a:cs typeface="Times New Roman" panose="02020603050405020304" pitchFamily="18" charset="0"/>
          </a:endParaRPr>
        </a:p>
      </dgm:t>
    </dgm:pt>
    <dgm:pt modelId="{C61D7E84-214E-4ED2-81F0-A9A6F9386EB9}">
      <dgm:prSet phldrT="[Text]"/>
      <dgm:spPr>
        <a:solidFill>
          <a:schemeClr val="bg1">
            <a:lumMod val="65000"/>
          </a:schemeClr>
        </a:solidFill>
      </dgm:spPr>
      <dgm:t>
        <a:bodyPr/>
        <a:lstStyle/>
        <a:p>
          <a:r>
            <a:rPr lang="en-US" dirty="0">
              <a:latin typeface="Times New Roman"/>
              <a:cs typeface="Times New Roman"/>
            </a:rPr>
            <a:t>Literature Review</a:t>
          </a:r>
        </a:p>
      </dgm:t>
    </dgm:pt>
    <dgm:pt modelId="{E967C6D6-CFDF-4247-A242-7BF52A395F55}" type="parTrans" cxnId="{3F7FFD4C-9EA2-4074-92D6-75E454A1AE4B}">
      <dgm:prSet/>
      <dgm:spPr/>
      <dgm:t>
        <a:bodyPr/>
        <a:lstStyle/>
        <a:p>
          <a:endParaRPr lang="en-US">
            <a:latin typeface="Times New Roman" panose="02020603050405020304" pitchFamily="18" charset="0"/>
            <a:cs typeface="Times New Roman" panose="02020603050405020304" pitchFamily="18" charset="0"/>
          </a:endParaRPr>
        </a:p>
      </dgm:t>
    </dgm:pt>
    <dgm:pt modelId="{CC71AA43-3033-43A4-AC90-5EF457CBE454}" type="sibTrans" cxnId="{3F7FFD4C-9EA2-4074-92D6-75E454A1AE4B}">
      <dgm:prSet/>
      <dgm:spPr/>
      <dgm:t>
        <a:bodyPr/>
        <a:lstStyle/>
        <a:p>
          <a:endParaRPr lang="en-US">
            <a:latin typeface="Times New Roman" panose="02020603050405020304" pitchFamily="18" charset="0"/>
            <a:cs typeface="Times New Roman" panose="02020603050405020304" pitchFamily="18" charset="0"/>
          </a:endParaRPr>
        </a:p>
      </dgm:t>
    </dgm:pt>
    <dgm:pt modelId="{3C013967-A679-40AC-A07F-011B2EAF3F5E}">
      <dgm:prSet phldrT="[Text]"/>
      <dgm:spPr>
        <a:solidFill>
          <a:srgbClr val="C00000"/>
        </a:solidFill>
      </dgm:spPr>
      <dgm:t>
        <a:bodyPr/>
        <a:lstStyle/>
        <a:p>
          <a:r>
            <a:rPr lang="en-US" dirty="0">
              <a:latin typeface="Times New Roman"/>
              <a:cs typeface="Times New Roman"/>
            </a:rPr>
            <a:t>Data Pre-processing and Training</a:t>
          </a:r>
        </a:p>
      </dgm:t>
    </dgm:pt>
    <dgm:pt modelId="{CF05CB12-71D2-48FD-88AB-075454A4D856}" type="parTrans" cxnId="{B43BB60D-65E0-45E8-BEC7-487F97B5A13D}">
      <dgm:prSet/>
      <dgm:spPr/>
      <dgm:t>
        <a:bodyPr/>
        <a:lstStyle/>
        <a:p>
          <a:endParaRPr lang="en-US">
            <a:latin typeface="Times New Roman" panose="02020603050405020304" pitchFamily="18" charset="0"/>
            <a:cs typeface="Times New Roman" panose="02020603050405020304" pitchFamily="18" charset="0"/>
          </a:endParaRPr>
        </a:p>
      </dgm:t>
    </dgm:pt>
    <dgm:pt modelId="{9B11575A-C919-4A98-963C-ABF2F6D7107B}" type="sibTrans" cxnId="{B43BB60D-65E0-45E8-BEC7-487F97B5A13D}">
      <dgm:prSet/>
      <dgm:spPr/>
      <dgm:t>
        <a:bodyPr/>
        <a:lstStyle/>
        <a:p>
          <a:endParaRPr lang="en-US">
            <a:latin typeface="Times New Roman" panose="02020603050405020304" pitchFamily="18" charset="0"/>
            <a:cs typeface="Times New Roman" panose="02020603050405020304" pitchFamily="18" charset="0"/>
          </a:endParaRPr>
        </a:p>
      </dgm:t>
    </dgm:pt>
    <dgm:pt modelId="{D8AFC951-95C8-4CCA-B56D-9A607F2D0A5B}">
      <dgm:prSet phldrT="[Text]"/>
      <dgm:spPr>
        <a:solidFill>
          <a:schemeClr val="bg1">
            <a:lumMod val="65000"/>
          </a:schemeClr>
        </a:solidFill>
      </dgm:spPr>
      <dgm:t>
        <a:bodyPr/>
        <a:lstStyle/>
        <a:p>
          <a:r>
            <a:rPr lang="en-US" dirty="0">
              <a:latin typeface="Times New Roman"/>
              <a:cs typeface="Times New Roman"/>
            </a:rPr>
            <a:t>Results</a:t>
          </a:r>
        </a:p>
      </dgm:t>
    </dgm:pt>
    <dgm:pt modelId="{4FC521D4-6F24-4D92-9F07-F226176C1F57}" type="parTrans" cxnId="{CA06AFAE-B088-4E4F-9F2C-EC04DA48324A}">
      <dgm:prSet/>
      <dgm:spPr/>
      <dgm:t>
        <a:bodyPr/>
        <a:lstStyle/>
        <a:p>
          <a:endParaRPr lang="en-US">
            <a:latin typeface="Times New Roman" panose="02020603050405020304" pitchFamily="18" charset="0"/>
            <a:cs typeface="Times New Roman" panose="02020603050405020304" pitchFamily="18" charset="0"/>
          </a:endParaRPr>
        </a:p>
      </dgm:t>
    </dgm:pt>
    <dgm:pt modelId="{E0BC4B59-5E8E-4771-916A-0C290798B9D9}" type="sibTrans" cxnId="{CA06AFAE-B088-4E4F-9F2C-EC04DA48324A}">
      <dgm:prSet/>
      <dgm:spPr/>
      <dgm:t>
        <a:bodyPr/>
        <a:lstStyle/>
        <a:p>
          <a:endParaRPr lang="en-US">
            <a:latin typeface="Times New Roman" panose="02020603050405020304" pitchFamily="18" charset="0"/>
            <a:cs typeface="Times New Roman" panose="02020603050405020304" pitchFamily="18" charset="0"/>
          </a:endParaRPr>
        </a:p>
      </dgm:t>
    </dgm:pt>
    <dgm:pt modelId="{57C12D8A-8C1A-46FA-84F1-38B90103E378}">
      <dgm:prSet phldrT="[Text]"/>
      <dgm:spPr>
        <a:solidFill>
          <a:schemeClr val="bg1">
            <a:lumMod val="65000"/>
          </a:schemeClr>
        </a:solidFill>
      </dgm:spPr>
      <dgm:t>
        <a:bodyPr/>
        <a:lstStyle/>
        <a:p>
          <a:r>
            <a:rPr lang="en-US" dirty="0">
              <a:latin typeface="Times New Roman"/>
              <a:cs typeface="Times New Roman"/>
            </a:rPr>
            <a:t>Methodology</a:t>
          </a:r>
        </a:p>
      </dgm:t>
    </dgm:pt>
    <dgm:pt modelId="{16B0FAB9-2ED4-4AD2-9351-95F4018D9271}" type="parTrans" cxnId="{84635210-7CED-4683-B788-5E37E292FD9B}">
      <dgm:prSet/>
      <dgm:spPr/>
      <dgm:t>
        <a:bodyPr/>
        <a:lstStyle/>
        <a:p>
          <a:endParaRPr lang="en-GB">
            <a:latin typeface="Times New Roman" panose="02020603050405020304" pitchFamily="18" charset="0"/>
            <a:cs typeface="Times New Roman" panose="02020603050405020304" pitchFamily="18" charset="0"/>
          </a:endParaRPr>
        </a:p>
      </dgm:t>
    </dgm:pt>
    <dgm:pt modelId="{1968DED8-ACED-4292-8486-37DB0096021E}" type="sibTrans" cxnId="{84635210-7CED-4683-B788-5E37E292FD9B}">
      <dgm:prSet/>
      <dgm:spPr/>
      <dgm:t>
        <a:bodyPr/>
        <a:lstStyle/>
        <a:p>
          <a:endParaRPr lang="en-GB">
            <a:latin typeface="Times New Roman" panose="02020603050405020304" pitchFamily="18" charset="0"/>
            <a:cs typeface="Times New Roman" panose="02020603050405020304" pitchFamily="18" charset="0"/>
          </a:endParaRPr>
        </a:p>
      </dgm:t>
    </dgm:pt>
    <dgm:pt modelId="{5E5F9D3A-9728-4A52-A215-ED1361A050F2}">
      <dgm:prSet phldrT="[Text]"/>
      <dgm:spPr>
        <a:solidFill>
          <a:schemeClr val="bg1">
            <a:lumMod val="65000"/>
          </a:schemeClr>
        </a:solidFill>
      </dgm:spPr>
      <dgm:t>
        <a:bodyPr/>
        <a:lstStyle/>
        <a:p>
          <a:r>
            <a:rPr lang="en-US" dirty="0">
              <a:latin typeface="Times New Roman"/>
              <a:cs typeface="Times New Roman"/>
            </a:rPr>
            <a:t>Conclusion</a:t>
          </a:r>
        </a:p>
      </dgm:t>
    </dgm:pt>
    <dgm:pt modelId="{55FEE2E2-4708-41FB-B9CE-82A961407711}" type="parTrans" cxnId="{9E11D588-81D3-4B11-BEF4-5980B1251832}">
      <dgm:prSet/>
      <dgm:spPr/>
      <dgm:t>
        <a:bodyPr/>
        <a:lstStyle/>
        <a:p>
          <a:endParaRPr lang="en-GB">
            <a:latin typeface="Times New Roman" panose="02020603050405020304" pitchFamily="18" charset="0"/>
            <a:cs typeface="Times New Roman" panose="02020603050405020304" pitchFamily="18" charset="0"/>
          </a:endParaRPr>
        </a:p>
      </dgm:t>
    </dgm:pt>
    <dgm:pt modelId="{D4E300FA-4449-4DB5-B228-0AA52C54B5A0}" type="sibTrans" cxnId="{9E11D588-81D3-4B11-BEF4-5980B1251832}">
      <dgm:prSet/>
      <dgm:spPr/>
      <dgm:t>
        <a:bodyPr/>
        <a:lstStyle/>
        <a:p>
          <a:endParaRPr lang="en-GB">
            <a:latin typeface="Times New Roman" panose="02020603050405020304" pitchFamily="18" charset="0"/>
            <a:cs typeface="Times New Roman" panose="02020603050405020304" pitchFamily="18" charset="0"/>
          </a:endParaRPr>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7">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7">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7">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7">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7">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7">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7">
        <dgm:presLayoutVars>
          <dgm:chMax val="0"/>
          <dgm:bulletEnabled val="1"/>
        </dgm:presLayoutVars>
      </dgm:prSet>
      <dgm:spPr/>
    </dgm:pt>
  </dgm:ptLst>
  <dgm:cxnLst>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pPr>
        <a:solidFill>
          <a:schemeClr val="bg1">
            <a:lumMod val="65000"/>
          </a:schemeClr>
        </a:solidFill>
      </dgm:spPr>
      <dgm:t>
        <a:bodyPr/>
        <a:lstStyle/>
        <a:p>
          <a:r>
            <a:rPr lang="en-US">
              <a:latin typeface="Times New Roman"/>
              <a:cs typeface="Times New Roman"/>
            </a:rPr>
            <a:t>Introduction</a:t>
          </a:r>
        </a:p>
      </dgm:t>
    </dgm:pt>
    <dgm:pt modelId="{464D738B-BCA1-460E-8AA6-44641D974FE8}" type="parTrans" cxnId="{4CDC4199-A24B-4CA1-A427-24FD76B84B5D}">
      <dgm:prSet/>
      <dgm:spPr/>
      <dgm:t>
        <a:bodyPr/>
        <a:lstStyle/>
        <a:p>
          <a:endParaRPr lang="en-US">
            <a:latin typeface="Times New Roman" panose="02020603050405020304" pitchFamily="18" charset="0"/>
            <a:cs typeface="Times New Roman" panose="02020603050405020304" pitchFamily="18" charset="0"/>
          </a:endParaRPr>
        </a:p>
      </dgm:t>
    </dgm:pt>
    <dgm:pt modelId="{4E841D98-A062-4A9F-BE7E-203B0A7DCD9F}" type="sibTrans" cxnId="{4CDC4199-A24B-4CA1-A427-24FD76B84B5D}">
      <dgm:prSet/>
      <dgm:spPr/>
      <dgm:t>
        <a:bodyPr/>
        <a:lstStyle/>
        <a:p>
          <a:endParaRPr lang="en-US">
            <a:latin typeface="Times New Roman" panose="02020603050405020304" pitchFamily="18" charset="0"/>
            <a:cs typeface="Times New Roman" panose="02020603050405020304" pitchFamily="18" charset="0"/>
          </a:endParaRPr>
        </a:p>
      </dgm:t>
    </dgm:pt>
    <dgm:pt modelId="{329F2D17-AD16-4D80-AEE0-777F83B396E3}">
      <dgm:prSet phldrT="[Text]"/>
      <dgm:spPr>
        <a:solidFill>
          <a:schemeClr val="bg1">
            <a:lumMod val="65000"/>
          </a:schemeClr>
        </a:solidFill>
      </dgm:spPr>
      <dgm:t>
        <a:bodyPr/>
        <a:lstStyle/>
        <a:p>
          <a:r>
            <a:rPr lang="en-US">
              <a:latin typeface="Times New Roman"/>
              <a:cs typeface="Times New Roman"/>
            </a:rPr>
            <a:t>Acknowledgement and References</a:t>
          </a:r>
        </a:p>
      </dgm:t>
    </dgm:pt>
    <dgm:pt modelId="{6B476CFB-C45E-4DDF-9CA4-B8776B2A613A}" type="parTrans" cxnId="{38D98BD6-3EFA-41F7-B686-CF6FAC3723A4}">
      <dgm:prSet/>
      <dgm:spPr/>
      <dgm:t>
        <a:bodyPr/>
        <a:lstStyle/>
        <a:p>
          <a:endParaRPr lang="en-US">
            <a:latin typeface="Times New Roman" panose="02020603050405020304" pitchFamily="18" charset="0"/>
            <a:cs typeface="Times New Roman" panose="02020603050405020304" pitchFamily="18" charset="0"/>
          </a:endParaRPr>
        </a:p>
      </dgm:t>
    </dgm:pt>
    <dgm:pt modelId="{86AF5ED6-ADAD-46BE-BF0E-2CD3C32BEC53}" type="sibTrans" cxnId="{38D98BD6-3EFA-41F7-B686-CF6FAC3723A4}">
      <dgm:prSet/>
      <dgm:spPr/>
      <dgm:t>
        <a:bodyPr/>
        <a:lstStyle/>
        <a:p>
          <a:endParaRPr lang="en-US">
            <a:latin typeface="Times New Roman" panose="02020603050405020304" pitchFamily="18" charset="0"/>
            <a:cs typeface="Times New Roman" panose="02020603050405020304" pitchFamily="18" charset="0"/>
          </a:endParaRPr>
        </a:p>
      </dgm:t>
    </dgm:pt>
    <dgm:pt modelId="{C61D7E84-214E-4ED2-81F0-A9A6F9386EB9}">
      <dgm:prSet phldrT="[Text]"/>
      <dgm:spPr>
        <a:solidFill>
          <a:schemeClr val="bg1">
            <a:lumMod val="65000"/>
          </a:schemeClr>
        </a:solidFill>
      </dgm:spPr>
      <dgm:t>
        <a:bodyPr/>
        <a:lstStyle/>
        <a:p>
          <a:r>
            <a:rPr lang="en-US">
              <a:latin typeface="Times New Roman"/>
              <a:cs typeface="Times New Roman"/>
            </a:rPr>
            <a:t>Literature Review</a:t>
          </a:r>
        </a:p>
      </dgm:t>
    </dgm:pt>
    <dgm:pt modelId="{E967C6D6-CFDF-4247-A242-7BF52A395F55}" type="parTrans" cxnId="{3F7FFD4C-9EA2-4074-92D6-75E454A1AE4B}">
      <dgm:prSet/>
      <dgm:spPr/>
      <dgm:t>
        <a:bodyPr/>
        <a:lstStyle/>
        <a:p>
          <a:endParaRPr lang="en-US">
            <a:latin typeface="Times New Roman" panose="02020603050405020304" pitchFamily="18" charset="0"/>
            <a:cs typeface="Times New Roman" panose="02020603050405020304" pitchFamily="18" charset="0"/>
          </a:endParaRPr>
        </a:p>
      </dgm:t>
    </dgm:pt>
    <dgm:pt modelId="{CC71AA43-3033-43A4-AC90-5EF457CBE454}" type="sibTrans" cxnId="{3F7FFD4C-9EA2-4074-92D6-75E454A1AE4B}">
      <dgm:prSet/>
      <dgm:spPr/>
      <dgm:t>
        <a:bodyPr/>
        <a:lstStyle/>
        <a:p>
          <a:endParaRPr lang="en-US">
            <a:latin typeface="Times New Roman" panose="02020603050405020304" pitchFamily="18" charset="0"/>
            <a:cs typeface="Times New Roman" panose="02020603050405020304" pitchFamily="18" charset="0"/>
          </a:endParaRPr>
        </a:p>
      </dgm:t>
    </dgm:pt>
    <dgm:pt modelId="{3C013967-A679-40AC-A07F-011B2EAF3F5E}">
      <dgm:prSet phldrT="[Text]"/>
      <dgm:spPr>
        <a:solidFill>
          <a:schemeClr val="bg1">
            <a:lumMod val="65000"/>
          </a:schemeClr>
        </a:solidFill>
      </dgm:spPr>
      <dgm:t>
        <a:bodyPr/>
        <a:lstStyle/>
        <a:p>
          <a:r>
            <a:rPr lang="en-US">
              <a:latin typeface="Times New Roman"/>
              <a:cs typeface="Times New Roman"/>
            </a:rPr>
            <a:t>Data Pre-processing and Training</a:t>
          </a:r>
        </a:p>
      </dgm:t>
    </dgm:pt>
    <dgm:pt modelId="{CF05CB12-71D2-48FD-88AB-075454A4D856}" type="parTrans" cxnId="{B43BB60D-65E0-45E8-BEC7-487F97B5A13D}">
      <dgm:prSet/>
      <dgm:spPr/>
      <dgm:t>
        <a:bodyPr/>
        <a:lstStyle/>
        <a:p>
          <a:endParaRPr lang="en-US">
            <a:latin typeface="Times New Roman" panose="02020603050405020304" pitchFamily="18" charset="0"/>
            <a:cs typeface="Times New Roman" panose="02020603050405020304" pitchFamily="18" charset="0"/>
          </a:endParaRPr>
        </a:p>
      </dgm:t>
    </dgm:pt>
    <dgm:pt modelId="{9B11575A-C919-4A98-963C-ABF2F6D7107B}" type="sibTrans" cxnId="{B43BB60D-65E0-45E8-BEC7-487F97B5A13D}">
      <dgm:prSet/>
      <dgm:spPr/>
      <dgm:t>
        <a:bodyPr/>
        <a:lstStyle/>
        <a:p>
          <a:endParaRPr lang="en-US">
            <a:latin typeface="Times New Roman" panose="02020603050405020304" pitchFamily="18" charset="0"/>
            <a:cs typeface="Times New Roman" panose="02020603050405020304" pitchFamily="18" charset="0"/>
          </a:endParaRPr>
        </a:p>
      </dgm:t>
    </dgm:pt>
    <dgm:pt modelId="{D8AFC951-95C8-4CCA-B56D-9A607F2D0A5B}">
      <dgm:prSet phldrT="[Text]"/>
      <dgm:spPr>
        <a:solidFill>
          <a:srgbClr val="C00000"/>
        </a:solidFill>
      </dgm:spPr>
      <dgm:t>
        <a:bodyPr/>
        <a:lstStyle/>
        <a:p>
          <a:r>
            <a:rPr lang="en-US">
              <a:latin typeface="Times New Roman"/>
              <a:cs typeface="Times New Roman"/>
            </a:rPr>
            <a:t>Results</a:t>
          </a:r>
        </a:p>
      </dgm:t>
    </dgm:pt>
    <dgm:pt modelId="{4FC521D4-6F24-4D92-9F07-F226176C1F57}" type="parTrans" cxnId="{CA06AFAE-B088-4E4F-9F2C-EC04DA48324A}">
      <dgm:prSet/>
      <dgm:spPr/>
      <dgm:t>
        <a:bodyPr/>
        <a:lstStyle/>
        <a:p>
          <a:endParaRPr lang="en-US">
            <a:latin typeface="Times New Roman" panose="02020603050405020304" pitchFamily="18" charset="0"/>
            <a:cs typeface="Times New Roman" panose="02020603050405020304" pitchFamily="18" charset="0"/>
          </a:endParaRPr>
        </a:p>
      </dgm:t>
    </dgm:pt>
    <dgm:pt modelId="{E0BC4B59-5E8E-4771-916A-0C290798B9D9}" type="sibTrans" cxnId="{CA06AFAE-B088-4E4F-9F2C-EC04DA48324A}">
      <dgm:prSet/>
      <dgm:spPr/>
      <dgm:t>
        <a:bodyPr/>
        <a:lstStyle/>
        <a:p>
          <a:endParaRPr lang="en-US">
            <a:latin typeface="Times New Roman" panose="02020603050405020304" pitchFamily="18" charset="0"/>
            <a:cs typeface="Times New Roman" panose="02020603050405020304" pitchFamily="18" charset="0"/>
          </a:endParaRPr>
        </a:p>
      </dgm:t>
    </dgm:pt>
    <dgm:pt modelId="{57C12D8A-8C1A-46FA-84F1-38B90103E378}">
      <dgm:prSet phldrT="[Text]"/>
      <dgm:spPr>
        <a:solidFill>
          <a:schemeClr val="bg1">
            <a:lumMod val="65000"/>
          </a:schemeClr>
        </a:solidFill>
      </dgm:spPr>
      <dgm:t>
        <a:bodyPr/>
        <a:lstStyle/>
        <a:p>
          <a:r>
            <a:rPr lang="en-US">
              <a:latin typeface="Times New Roman"/>
              <a:cs typeface="Times New Roman"/>
            </a:rPr>
            <a:t>Methodology</a:t>
          </a:r>
        </a:p>
      </dgm:t>
    </dgm:pt>
    <dgm:pt modelId="{16B0FAB9-2ED4-4AD2-9351-95F4018D9271}" type="parTrans" cxnId="{84635210-7CED-4683-B788-5E37E292FD9B}">
      <dgm:prSet/>
      <dgm:spPr/>
      <dgm:t>
        <a:bodyPr/>
        <a:lstStyle/>
        <a:p>
          <a:endParaRPr lang="en-GB">
            <a:latin typeface="Times New Roman" panose="02020603050405020304" pitchFamily="18" charset="0"/>
            <a:cs typeface="Times New Roman" panose="02020603050405020304" pitchFamily="18" charset="0"/>
          </a:endParaRPr>
        </a:p>
      </dgm:t>
    </dgm:pt>
    <dgm:pt modelId="{1968DED8-ACED-4292-8486-37DB0096021E}" type="sibTrans" cxnId="{84635210-7CED-4683-B788-5E37E292FD9B}">
      <dgm:prSet/>
      <dgm:spPr/>
      <dgm:t>
        <a:bodyPr/>
        <a:lstStyle/>
        <a:p>
          <a:endParaRPr lang="en-GB">
            <a:latin typeface="Times New Roman" panose="02020603050405020304" pitchFamily="18" charset="0"/>
            <a:cs typeface="Times New Roman" panose="02020603050405020304" pitchFamily="18" charset="0"/>
          </a:endParaRPr>
        </a:p>
      </dgm:t>
    </dgm:pt>
    <dgm:pt modelId="{5E5F9D3A-9728-4A52-A215-ED1361A050F2}">
      <dgm:prSet phldrT="[Text]"/>
      <dgm:spPr>
        <a:solidFill>
          <a:schemeClr val="bg1">
            <a:lumMod val="65000"/>
          </a:schemeClr>
        </a:solidFill>
      </dgm:spPr>
      <dgm:t>
        <a:bodyPr/>
        <a:lstStyle/>
        <a:p>
          <a:r>
            <a:rPr lang="en-US">
              <a:latin typeface="Times New Roman"/>
              <a:cs typeface="Times New Roman"/>
            </a:rPr>
            <a:t>Conclusion</a:t>
          </a:r>
        </a:p>
      </dgm:t>
    </dgm:pt>
    <dgm:pt modelId="{55FEE2E2-4708-41FB-B9CE-82A961407711}" type="parTrans" cxnId="{9E11D588-81D3-4B11-BEF4-5980B1251832}">
      <dgm:prSet/>
      <dgm:spPr/>
      <dgm:t>
        <a:bodyPr/>
        <a:lstStyle/>
        <a:p>
          <a:endParaRPr lang="en-GB">
            <a:latin typeface="Times New Roman" panose="02020603050405020304" pitchFamily="18" charset="0"/>
            <a:cs typeface="Times New Roman" panose="02020603050405020304" pitchFamily="18" charset="0"/>
          </a:endParaRPr>
        </a:p>
      </dgm:t>
    </dgm:pt>
    <dgm:pt modelId="{D4E300FA-4449-4DB5-B228-0AA52C54B5A0}" type="sibTrans" cxnId="{9E11D588-81D3-4B11-BEF4-5980B1251832}">
      <dgm:prSet/>
      <dgm:spPr/>
      <dgm:t>
        <a:bodyPr/>
        <a:lstStyle/>
        <a:p>
          <a:endParaRPr lang="en-GB">
            <a:latin typeface="Times New Roman" panose="02020603050405020304" pitchFamily="18" charset="0"/>
            <a:cs typeface="Times New Roman" panose="02020603050405020304" pitchFamily="18" charset="0"/>
          </a:endParaRPr>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7">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7">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7">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7">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7">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7">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7">
        <dgm:presLayoutVars>
          <dgm:chMax val="0"/>
          <dgm:bulletEnabled val="1"/>
        </dgm:presLayoutVars>
      </dgm:prSet>
      <dgm:spPr/>
    </dgm:pt>
  </dgm:ptLst>
  <dgm:cxnLst>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pPr>
        <a:solidFill>
          <a:schemeClr val="bg1">
            <a:lumMod val="65000"/>
          </a:schemeClr>
        </a:solidFill>
      </dgm:spPr>
      <dgm:t>
        <a:bodyPr/>
        <a:lstStyle/>
        <a:p>
          <a:r>
            <a:rPr lang="en-US">
              <a:latin typeface="Times New Roman"/>
              <a:cs typeface="Times New Roman"/>
            </a:rPr>
            <a:t>Introduction</a:t>
          </a:r>
          <a:endParaRPr lang="en-US" b="0">
            <a:latin typeface="Times New Roman"/>
            <a:cs typeface="Times New Roman"/>
          </a:endParaRPr>
        </a:p>
      </dgm:t>
    </dgm:pt>
    <dgm:pt modelId="{464D738B-BCA1-460E-8AA6-44641D974FE8}" type="parTrans" cxnId="{4CDC4199-A24B-4CA1-A427-24FD76B84B5D}">
      <dgm:prSet/>
      <dgm:spPr/>
      <dgm:t>
        <a:bodyPr/>
        <a:lstStyle/>
        <a:p>
          <a:endParaRPr lang="en-US">
            <a:latin typeface="Times New Roman" panose="02020603050405020304" pitchFamily="18" charset="0"/>
            <a:cs typeface="Times New Roman" panose="02020603050405020304" pitchFamily="18" charset="0"/>
          </a:endParaRPr>
        </a:p>
      </dgm:t>
    </dgm:pt>
    <dgm:pt modelId="{4E841D98-A062-4A9F-BE7E-203B0A7DCD9F}" type="sibTrans" cxnId="{4CDC4199-A24B-4CA1-A427-24FD76B84B5D}">
      <dgm:prSet/>
      <dgm:spPr/>
      <dgm:t>
        <a:bodyPr/>
        <a:lstStyle/>
        <a:p>
          <a:endParaRPr lang="en-US">
            <a:latin typeface="Times New Roman" panose="02020603050405020304" pitchFamily="18" charset="0"/>
            <a:cs typeface="Times New Roman" panose="02020603050405020304" pitchFamily="18" charset="0"/>
          </a:endParaRPr>
        </a:p>
      </dgm:t>
    </dgm:pt>
    <dgm:pt modelId="{329F2D17-AD16-4D80-AEE0-777F83B396E3}">
      <dgm:prSet phldrT="[Text]"/>
      <dgm:spPr>
        <a:solidFill>
          <a:schemeClr val="bg1">
            <a:lumMod val="65000"/>
          </a:schemeClr>
        </a:solidFill>
      </dgm:spPr>
      <dgm:t>
        <a:bodyPr/>
        <a:lstStyle/>
        <a:p>
          <a:r>
            <a:rPr lang="en-US">
              <a:latin typeface="Times New Roman"/>
              <a:cs typeface="Times New Roman"/>
            </a:rPr>
            <a:t>Acknowledgement and References</a:t>
          </a:r>
        </a:p>
      </dgm:t>
    </dgm:pt>
    <dgm:pt modelId="{6B476CFB-C45E-4DDF-9CA4-B8776B2A613A}" type="parTrans" cxnId="{38D98BD6-3EFA-41F7-B686-CF6FAC3723A4}">
      <dgm:prSet/>
      <dgm:spPr/>
      <dgm:t>
        <a:bodyPr/>
        <a:lstStyle/>
        <a:p>
          <a:endParaRPr lang="en-US">
            <a:latin typeface="Times New Roman" panose="02020603050405020304" pitchFamily="18" charset="0"/>
            <a:cs typeface="Times New Roman" panose="02020603050405020304" pitchFamily="18" charset="0"/>
          </a:endParaRPr>
        </a:p>
      </dgm:t>
    </dgm:pt>
    <dgm:pt modelId="{86AF5ED6-ADAD-46BE-BF0E-2CD3C32BEC53}" type="sibTrans" cxnId="{38D98BD6-3EFA-41F7-B686-CF6FAC3723A4}">
      <dgm:prSet/>
      <dgm:spPr/>
      <dgm:t>
        <a:bodyPr/>
        <a:lstStyle/>
        <a:p>
          <a:endParaRPr lang="en-US">
            <a:latin typeface="Times New Roman" panose="02020603050405020304" pitchFamily="18" charset="0"/>
            <a:cs typeface="Times New Roman" panose="02020603050405020304" pitchFamily="18" charset="0"/>
          </a:endParaRPr>
        </a:p>
      </dgm:t>
    </dgm:pt>
    <dgm:pt modelId="{C61D7E84-214E-4ED2-81F0-A9A6F9386EB9}">
      <dgm:prSet phldrT="[Text]"/>
      <dgm:spPr>
        <a:solidFill>
          <a:schemeClr val="bg1">
            <a:lumMod val="65000"/>
          </a:schemeClr>
        </a:solidFill>
      </dgm:spPr>
      <dgm:t>
        <a:bodyPr/>
        <a:lstStyle/>
        <a:p>
          <a:r>
            <a:rPr lang="en-US">
              <a:latin typeface="Times New Roman"/>
              <a:cs typeface="Times New Roman"/>
            </a:rPr>
            <a:t>Literature Review</a:t>
          </a:r>
        </a:p>
      </dgm:t>
    </dgm:pt>
    <dgm:pt modelId="{E967C6D6-CFDF-4247-A242-7BF52A395F55}" type="parTrans" cxnId="{3F7FFD4C-9EA2-4074-92D6-75E454A1AE4B}">
      <dgm:prSet/>
      <dgm:spPr/>
      <dgm:t>
        <a:bodyPr/>
        <a:lstStyle/>
        <a:p>
          <a:endParaRPr lang="en-US">
            <a:latin typeface="Times New Roman" panose="02020603050405020304" pitchFamily="18" charset="0"/>
            <a:cs typeface="Times New Roman" panose="02020603050405020304" pitchFamily="18" charset="0"/>
          </a:endParaRPr>
        </a:p>
      </dgm:t>
    </dgm:pt>
    <dgm:pt modelId="{CC71AA43-3033-43A4-AC90-5EF457CBE454}" type="sibTrans" cxnId="{3F7FFD4C-9EA2-4074-92D6-75E454A1AE4B}">
      <dgm:prSet/>
      <dgm:spPr/>
      <dgm:t>
        <a:bodyPr/>
        <a:lstStyle/>
        <a:p>
          <a:endParaRPr lang="en-US">
            <a:latin typeface="Times New Roman" panose="02020603050405020304" pitchFamily="18" charset="0"/>
            <a:cs typeface="Times New Roman" panose="02020603050405020304" pitchFamily="18" charset="0"/>
          </a:endParaRPr>
        </a:p>
      </dgm:t>
    </dgm:pt>
    <dgm:pt modelId="{3C013967-A679-40AC-A07F-011B2EAF3F5E}">
      <dgm:prSet phldrT="[Text]"/>
      <dgm:spPr>
        <a:solidFill>
          <a:schemeClr val="bg1">
            <a:lumMod val="65000"/>
          </a:schemeClr>
        </a:solidFill>
      </dgm:spPr>
      <dgm:t>
        <a:bodyPr/>
        <a:lstStyle/>
        <a:p>
          <a:r>
            <a:rPr lang="en-US">
              <a:latin typeface="Times New Roman"/>
              <a:cs typeface="Times New Roman"/>
            </a:rPr>
            <a:t>Data Pre-processing and Training</a:t>
          </a:r>
        </a:p>
      </dgm:t>
    </dgm:pt>
    <dgm:pt modelId="{CF05CB12-71D2-48FD-88AB-075454A4D856}" type="parTrans" cxnId="{B43BB60D-65E0-45E8-BEC7-487F97B5A13D}">
      <dgm:prSet/>
      <dgm:spPr/>
      <dgm:t>
        <a:bodyPr/>
        <a:lstStyle/>
        <a:p>
          <a:endParaRPr lang="en-US">
            <a:latin typeface="Times New Roman" panose="02020603050405020304" pitchFamily="18" charset="0"/>
            <a:cs typeface="Times New Roman" panose="02020603050405020304" pitchFamily="18" charset="0"/>
          </a:endParaRPr>
        </a:p>
      </dgm:t>
    </dgm:pt>
    <dgm:pt modelId="{9B11575A-C919-4A98-963C-ABF2F6D7107B}" type="sibTrans" cxnId="{B43BB60D-65E0-45E8-BEC7-487F97B5A13D}">
      <dgm:prSet/>
      <dgm:spPr/>
      <dgm:t>
        <a:bodyPr/>
        <a:lstStyle/>
        <a:p>
          <a:endParaRPr lang="en-US">
            <a:latin typeface="Times New Roman" panose="02020603050405020304" pitchFamily="18" charset="0"/>
            <a:cs typeface="Times New Roman" panose="02020603050405020304" pitchFamily="18" charset="0"/>
          </a:endParaRPr>
        </a:p>
      </dgm:t>
    </dgm:pt>
    <dgm:pt modelId="{D8AFC951-95C8-4CCA-B56D-9A607F2D0A5B}">
      <dgm:prSet phldrT="[Text]"/>
      <dgm:spPr>
        <a:solidFill>
          <a:schemeClr val="bg1">
            <a:lumMod val="65000"/>
          </a:schemeClr>
        </a:solidFill>
      </dgm:spPr>
      <dgm:t>
        <a:bodyPr/>
        <a:lstStyle/>
        <a:p>
          <a:r>
            <a:rPr lang="en-US">
              <a:latin typeface="Times New Roman"/>
              <a:cs typeface="Times New Roman"/>
            </a:rPr>
            <a:t>Results</a:t>
          </a:r>
        </a:p>
      </dgm:t>
    </dgm:pt>
    <dgm:pt modelId="{4FC521D4-6F24-4D92-9F07-F226176C1F57}" type="parTrans" cxnId="{CA06AFAE-B088-4E4F-9F2C-EC04DA48324A}">
      <dgm:prSet/>
      <dgm:spPr/>
      <dgm:t>
        <a:bodyPr/>
        <a:lstStyle/>
        <a:p>
          <a:endParaRPr lang="en-US">
            <a:latin typeface="Times New Roman" panose="02020603050405020304" pitchFamily="18" charset="0"/>
            <a:cs typeface="Times New Roman" panose="02020603050405020304" pitchFamily="18" charset="0"/>
          </a:endParaRPr>
        </a:p>
      </dgm:t>
    </dgm:pt>
    <dgm:pt modelId="{E0BC4B59-5E8E-4771-916A-0C290798B9D9}" type="sibTrans" cxnId="{CA06AFAE-B088-4E4F-9F2C-EC04DA48324A}">
      <dgm:prSet/>
      <dgm:spPr/>
      <dgm:t>
        <a:bodyPr/>
        <a:lstStyle/>
        <a:p>
          <a:endParaRPr lang="en-US">
            <a:latin typeface="Times New Roman" panose="02020603050405020304" pitchFamily="18" charset="0"/>
            <a:cs typeface="Times New Roman" panose="02020603050405020304" pitchFamily="18" charset="0"/>
          </a:endParaRPr>
        </a:p>
      </dgm:t>
    </dgm:pt>
    <dgm:pt modelId="{57C12D8A-8C1A-46FA-84F1-38B90103E378}">
      <dgm:prSet phldrT="[Text]"/>
      <dgm:spPr>
        <a:solidFill>
          <a:schemeClr val="bg1">
            <a:lumMod val="65000"/>
          </a:schemeClr>
        </a:solidFill>
      </dgm:spPr>
      <dgm:t>
        <a:bodyPr/>
        <a:lstStyle/>
        <a:p>
          <a:r>
            <a:rPr lang="en-US">
              <a:latin typeface="Times New Roman"/>
              <a:cs typeface="Times New Roman"/>
            </a:rPr>
            <a:t>Methodology</a:t>
          </a:r>
        </a:p>
      </dgm:t>
    </dgm:pt>
    <dgm:pt modelId="{16B0FAB9-2ED4-4AD2-9351-95F4018D9271}" type="parTrans" cxnId="{84635210-7CED-4683-B788-5E37E292FD9B}">
      <dgm:prSet/>
      <dgm:spPr/>
      <dgm:t>
        <a:bodyPr/>
        <a:lstStyle/>
        <a:p>
          <a:endParaRPr lang="en-GB">
            <a:latin typeface="Times New Roman" panose="02020603050405020304" pitchFamily="18" charset="0"/>
            <a:cs typeface="Times New Roman" panose="02020603050405020304" pitchFamily="18" charset="0"/>
          </a:endParaRPr>
        </a:p>
      </dgm:t>
    </dgm:pt>
    <dgm:pt modelId="{1968DED8-ACED-4292-8486-37DB0096021E}" type="sibTrans" cxnId="{84635210-7CED-4683-B788-5E37E292FD9B}">
      <dgm:prSet/>
      <dgm:spPr/>
      <dgm:t>
        <a:bodyPr/>
        <a:lstStyle/>
        <a:p>
          <a:endParaRPr lang="en-GB">
            <a:latin typeface="Times New Roman" panose="02020603050405020304" pitchFamily="18" charset="0"/>
            <a:cs typeface="Times New Roman" panose="02020603050405020304" pitchFamily="18" charset="0"/>
          </a:endParaRPr>
        </a:p>
      </dgm:t>
    </dgm:pt>
    <dgm:pt modelId="{5E5F9D3A-9728-4A52-A215-ED1361A050F2}">
      <dgm:prSet phldrT="[Text]"/>
      <dgm:spPr>
        <a:solidFill>
          <a:srgbClr val="C00000"/>
        </a:solidFill>
      </dgm:spPr>
      <dgm:t>
        <a:bodyPr/>
        <a:lstStyle/>
        <a:p>
          <a:r>
            <a:rPr lang="en-US">
              <a:latin typeface="Times New Roman"/>
              <a:cs typeface="Times New Roman"/>
            </a:rPr>
            <a:t>Conclusion</a:t>
          </a:r>
        </a:p>
      </dgm:t>
    </dgm:pt>
    <dgm:pt modelId="{55FEE2E2-4708-41FB-B9CE-82A961407711}" type="parTrans" cxnId="{9E11D588-81D3-4B11-BEF4-5980B1251832}">
      <dgm:prSet/>
      <dgm:spPr/>
      <dgm:t>
        <a:bodyPr/>
        <a:lstStyle/>
        <a:p>
          <a:endParaRPr lang="en-GB">
            <a:latin typeface="Times New Roman" panose="02020603050405020304" pitchFamily="18" charset="0"/>
            <a:cs typeface="Times New Roman" panose="02020603050405020304" pitchFamily="18" charset="0"/>
          </a:endParaRPr>
        </a:p>
      </dgm:t>
    </dgm:pt>
    <dgm:pt modelId="{D4E300FA-4449-4DB5-B228-0AA52C54B5A0}" type="sibTrans" cxnId="{9E11D588-81D3-4B11-BEF4-5980B1251832}">
      <dgm:prSet/>
      <dgm:spPr/>
      <dgm:t>
        <a:bodyPr/>
        <a:lstStyle/>
        <a:p>
          <a:endParaRPr lang="en-GB">
            <a:latin typeface="Times New Roman" panose="02020603050405020304" pitchFamily="18" charset="0"/>
            <a:cs typeface="Times New Roman" panose="02020603050405020304" pitchFamily="18" charset="0"/>
          </a:endParaRPr>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7">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7">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7">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7">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7">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7">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7">
        <dgm:presLayoutVars>
          <dgm:chMax val="0"/>
          <dgm:bulletEnabled val="1"/>
        </dgm:presLayoutVars>
      </dgm:prSet>
      <dgm:spPr/>
    </dgm:pt>
  </dgm:ptLst>
  <dgm:cxnLst>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pPr>
        <a:solidFill>
          <a:schemeClr val="bg1">
            <a:lumMod val="65000"/>
          </a:schemeClr>
        </a:solidFill>
      </dgm:spPr>
      <dgm:t>
        <a:bodyPr/>
        <a:lstStyle/>
        <a:p>
          <a:r>
            <a:rPr lang="en-US">
              <a:latin typeface="Times New Roman"/>
              <a:cs typeface="Times New Roman"/>
            </a:rPr>
            <a:t>Introduction</a:t>
          </a:r>
        </a:p>
      </dgm:t>
    </dgm:pt>
    <dgm:pt modelId="{464D738B-BCA1-460E-8AA6-44641D974FE8}" type="parTrans" cxnId="{4CDC4199-A24B-4CA1-A427-24FD76B84B5D}">
      <dgm:prSet/>
      <dgm:spPr/>
      <dgm:t>
        <a:bodyPr/>
        <a:lstStyle/>
        <a:p>
          <a:endParaRPr lang="en-US">
            <a:latin typeface="Times New Roman" panose="02020603050405020304" pitchFamily="18" charset="0"/>
            <a:cs typeface="Times New Roman" panose="02020603050405020304" pitchFamily="18" charset="0"/>
          </a:endParaRPr>
        </a:p>
      </dgm:t>
    </dgm:pt>
    <dgm:pt modelId="{4E841D98-A062-4A9F-BE7E-203B0A7DCD9F}" type="sibTrans" cxnId="{4CDC4199-A24B-4CA1-A427-24FD76B84B5D}">
      <dgm:prSet/>
      <dgm:spPr/>
      <dgm:t>
        <a:bodyPr/>
        <a:lstStyle/>
        <a:p>
          <a:endParaRPr lang="en-US">
            <a:latin typeface="Times New Roman" panose="02020603050405020304" pitchFamily="18" charset="0"/>
            <a:cs typeface="Times New Roman" panose="02020603050405020304" pitchFamily="18" charset="0"/>
          </a:endParaRPr>
        </a:p>
      </dgm:t>
    </dgm:pt>
    <dgm:pt modelId="{329F2D17-AD16-4D80-AEE0-777F83B396E3}">
      <dgm:prSet phldrT="[Text]"/>
      <dgm:spPr>
        <a:solidFill>
          <a:srgbClr val="C00000"/>
        </a:solidFill>
      </dgm:spPr>
      <dgm:t>
        <a:bodyPr/>
        <a:lstStyle/>
        <a:p>
          <a:r>
            <a:rPr lang="en-US">
              <a:latin typeface="Times New Roman"/>
              <a:cs typeface="Times New Roman"/>
            </a:rPr>
            <a:t>Acknowledgement and References</a:t>
          </a:r>
        </a:p>
      </dgm:t>
    </dgm:pt>
    <dgm:pt modelId="{6B476CFB-C45E-4DDF-9CA4-B8776B2A613A}" type="parTrans" cxnId="{38D98BD6-3EFA-41F7-B686-CF6FAC3723A4}">
      <dgm:prSet/>
      <dgm:spPr/>
      <dgm:t>
        <a:bodyPr/>
        <a:lstStyle/>
        <a:p>
          <a:endParaRPr lang="en-US">
            <a:latin typeface="Times New Roman" panose="02020603050405020304" pitchFamily="18" charset="0"/>
            <a:cs typeface="Times New Roman" panose="02020603050405020304" pitchFamily="18" charset="0"/>
          </a:endParaRPr>
        </a:p>
      </dgm:t>
    </dgm:pt>
    <dgm:pt modelId="{86AF5ED6-ADAD-46BE-BF0E-2CD3C32BEC53}" type="sibTrans" cxnId="{38D98BD6-3EFA-41F7-B686-CF6FAC3723A4}">
      <dgm:prSet/>
      <dgm:spPr/>
      <dgm:t>
        <a:bodyPr/>
        <a:lstStyle/>
        <a:p>
          <a:endParaRPr lang="en-US">
            <a:latin typeface="Times New Roman" panose="02020603050405020304" pitchFamily="18" charset="0"/>
            <a:cs typeface="Times New Roman" panose="02020603050405020304" pitchFamily="18" charset="0"/>
          </a:endParaRPr>
        </a:p>
      </dgm:t>
    </dgm:pt>
    <dgm:pt modelId="{C61D7E84-214E-4ED2-81F0-A9A6F9386EB9}">
      <dgm:prSet phldrT="[Text]"/>
      <dgm:spPr>
        <a:solidFill>
          <a:schemeClr val="bg1">
            <a:lumMod val="65000"/>
          </a:schemeClr>
        </a:solidFill>
      </dgm:spPr>
      <dgm:t>
        <a:bodyPr/>
        <a:lstStyle/>
        <a:p>
          <a:r>
            <a:rPr lang="en-US">
              <a:latin typeface="Times New Roman"/>
              <a:cs typeface="Times New Roman"/>
            </a:rPr>
            <a:t>Literature Review</a:t>
          </a:r>
        </a:p>
      </dgm:t>
    </dgm:pt>
    <dgm:pt modelId="{E967C6D6-CFDF-4247-A242-7BF52A395F55}" type="parTrans" cxnId="{3F7FFD4C-9EA2-4074-92D6-75E454A1AE4B}">
      <dgm:prSet/>
      <dgm:spPr/>
      <dgm:t>
        <a:bodyPr/>
        <a:lstStyle/>
        <a:p>
          <a:endParaRPr lang="en-US">
            <a:latin typeface="Times New Roman" panose="02020603050405020304" pitchFamily="18" charset="0"/>
            <a:cs typeface="Times New Roman" panose="02020603050405020304" pitchFamily="18" charset="0"/>
          </a:endParaRPr>
        </a:p>
      </dgm:t>
    </dgm:pt>
    <dgm:pt modelId="{CC71AA43-3033-43A4-AC90-5EF457CBE454}" type="sibTrans" cxnId="{3F7FFD4C-9EA2-4074-92D6-75E454A1AE4B}">
      <dgm:prSet/>
      <dgm:spPr/>
      <dgm:t>
        <a:bodyPr/>
        <a:lstStyle/>
        <a:p>
          <a:endParaRPr lang="en-US">
            <a:latin typeface="Times New Roman" panose="02020603050405020304" pitchFamily="18" charset="0"/>
            <a:cs typeface="Times New Roman" panose="02020603050405020304" pitchFamily="18" charset="0"/>
          </a:endParaRPr>
        </a:p>
      </dgm:t>
    </dgm:pt>
    <dgm:pt modelId="{3C013967-A679-40AC-A07F-011B2EAF3F5E}">
      <dgm:prSet phldrT="[Text]"/>
      <dgm:spPr>
        <a:solidFill>
          <a:schemeClr val="bg1">
            <a:lumMod val="65000"/>
          </a:schemeClr>
        </a:solidFill>
      </dgm:spPr>
      <dgm:t>
        <a:bodyPr/>
        <a:lstStyle/>
        <a:p>
          <a:r>
            <a:rPr lang="en-US">
              <a:latin typeface="Times New Roman"/>
              <a:cs typeface="Times New Roman"/>
            </a:rPr>
            <a:t>Data Pre-processing and Training</a:t>
          </a:r>
        </a:p>
      </dgm:t>
    </dgm:pt>
    <dgm:pt modelId="{CF05CB12-71D2-48FD-88AB-075454A4D856}" type="parTrans" cxnId="{B43BB60D-65E0-45E8-BEC7-487F97B5A13D}">
      <dgm:prSet/>
      <dgm:spPr/>
      <dgm:t>
        <a:bodyPr/>
        <a:lstStyle/>
        <a:p>
          <a:endParaRPr lang="en-US">
            <a:latin typeface="Times New Roman" panose="02020603050405020304" pitchFamily="18" charset="0"/>
            <a:cs typeface="Times New Roman" panose="02020603050405020304" pitchFamily="18" charset="0"/>
          </a:endParaRPr>
        </a:p>
      </dgm:t>
    </dgm:pt>
    <dgm:pt modelId="{9B11575A-C919-4A98-963C-ABF2F6D7107B}" type="sibTrans" cxnId="{B43BB60D-65E0-45E8-BEC7-487F97B5A13D}">
      <dgm:prSet/>
      <dgm:spPr/>
      <dgm:t>
        <a:bodyPr/>
        <a:lstStyle/>
        <a:p>
          <a:endParaRPr lang="en-US">
            <a:latin typeface="Times New Roman" panose="02020603050405020304" pitchFamily="18" charset="0"/>
            <a:cs typeface="Times New Roman" panose="02020603050405020304" pitchFamily="18" charset="0"/>
          </a:endParaRPr>
        </a:p>
      </dgm:t>
    </dgm:pt>
    <dgm:pt modelId="{D8AFC951-95C8-4CCA-B56D-9A607F2D0A5B}">
      <dgm:prSet phldrT="[Text]"/>
      <dgm:spPr>
        <a:solidFill>
          <a:schemeClr val="bg1">
            <a:lumMod val="65000"/>
          </a:schemeClr>
        </a:solidFill>
      </dgm:spPr>
      <dgm:t>
        <a:bodyPr/>
        <a:lstStyle/>
        <a:p>
          <a:r>
            <a:rPr lang="en-US">
              <a:latin typeface="Times New Roman"/>
              <a:cs typeface="Times New Roman"/>
            </a:rPr>
            <a:t>Results</a:t>
          </a:r>
        </a:p>
      </dgm:t>
    </dgm:pt>
    <dgm:pt modelId="{4FC521D4-6F24-4D92-9F07-F226176C1F57}" type="parTrans" cxnId="{CA06AFAE-B088-4E4F-9F2C-EC04DA48324A}">
      <dgm:prSet/>
      <dgm:spPr/>
      <dgm:t>
        <a:bodyPr/>
        <a:lstStyle/>
        <a:p>
          <a:endParaRPr lang="en-US">
            <a:latin typeface="Times New Roman" panose="02020603050405020304" pitchFamily="18" charset="0"/>
            <a:cs typeface="Times New Roman" panose="02020603050405020304" pitchFamily="18" charset="0"/>
          </a:endParaRPr>
        </a:p>
      </dgm:t>
    </dgm:pt>
    <dgm:pt modelId="{E0BC4B59-5E8E-4771-916A-0C290798B9D9}" type="sibTrans" cxnId="{CA06AFAE-B088-4E4F-9F2C-EC04DA48324A}">
      <dgm:prSet/>
      <dgm:spPr/>
      <dgm:t>
        <a:bodyPr/>
        <a:lstStyle/>
        <a:p>
          <a:endParaRPr lang="en-US">
            <a:latin typeface="Times New Roman" panose="02020603050405020304" pitchFamily="18" charset="0"/>
            <a:cs typeface="Times New Roman" panose="02020603050405020304" pitchFamily="18" charset="0"/>
          </a:endParaRPr>
        </a:p>
      </dgm:t>
    </dgm:pt>
    <dgm:pt modelId="{57C12D8A-8C1A-46FA-84F1-38B90103E378}">
      <dgm:prSet phldrT="[Text]"/>
      <dgm:spPr>
        <a:solidFill>
          <a:schemeClr val="bg1">
            <a:lumMod val="65000"/>
          </a:schemeClr>
        </a:solidFill>
      </dgm:spPr>
      <dgm:t>
        <a:bodyPr/>
        <a:lstStyle/>
        <a:p>
          <a:r>
            <a:rPr lang="en-US">
              <a:latin typeface="Times New Roman"/>
              <a:cs typeface="Times New Roman"/>
            </a:rPr>
            <a:t>Methodology</a:t>
          </a:r>
        </a:p>
      </dgm:t>
    </dgm:pt>
    <dgm:pt modelId="{16B0FAB9-2ED4-4AD2-9351-95F4018D9271}" type="parTrans" cxnId="{84635210-7CED-4683-B788-5E37E292FD9B}">
      <dgm:prSet/>
      <dgm:spPr/>
      <dgm:t>
        <a:bodyPr/>
        <a:lstStyle/>
        <a:p>
          <a:endParaRPr lang="en-GB">
            <a:latin typeface="Times New Roman" panose="02020603050405020304" pitchFamily="18" charset="0"/>
            <a:cs typeface="Times New Roman" panose="02020603050405020304" pitchFamily="18" charset="0"/>
          </a:endParaRPr>
        </a:p>
      </dgm:t>
    </dgm:pt>
    <dgm:pt modelId="{1968DED8-ACED-4292-8486-37DB0096021E}" type="sibTrans" cxnId="{84635210-7CED-4683-B788-5E37E292FD9B}">
      <dgm:prSet/>
      <dgm:spPr/>
      <dgm:t>
        <a:bodyPr/>
        <a:lstStyle/>
        <a:p>
          <a:endParaRPr lang="en-GB">
            <a:latin typeface="Times New Roman" panose="02020603050405020304" pitchFamily="18" charset="0"/>
            <a:cs typeface="Times New Roman" panose="02020603050405020304" pitchFamily="18" charset="0"/>
          </a:endParaRPr>
        </a:p>
      </dgm:t>
    </dgm:pt>
    <dgm:pt modelId="{5E5F9D3A-9728-4A52-A215-ED1361A050F2}">
      <dgm:prSet phldrT="[Text]"/>
      <dgm:spPr>
        <a:solidFill>
          <a:schemeClr val="bg1">
            <a:lumMod val="65000"/>
          </a:schemeClr>
        </a:solidFill>
      </dgm:spPr>
      <dgm:t>
        <a:bodyPr/>
        <a:lstStyle/>
        <a:p>
          <a:r>
            <a:rPr lang="en-US">
              <a:latin typeface="Times New Roman"/>
              <a:cs typeface="Times New Roman"/>
            </a:rPr>
            <a:t>Conclusion</a:t>
          </a:r>
        </a:p>
      </dgm:t>
    </dgm:pt>
    <dgm:pt modelId="{55FEE2E2-4708-41FB-B9CE-82A961407711}" type="parTrans" cxnId="{9E11D588-81D3-4B11-BEF4-5980B1251832}">
      <dgm:prSet/>
      <dgm:spPr/>
      <dgm:t>
        <a:bodyPr/>
        <a:lstStyle/>
        <a:p>
          <a:endParaRPr lang="en-GB">
            <a:latin typeface="Times New Roman" panose="02020603050405020304" pitchFamily="18" charset="0"/>
            <a:cs typeface="Times New Roman" panose="02020603050405020304" pitchFamily="18" charset="0"/>
          </a:endParaRPr>
        </a:p>
      </dgm:t>
    </dgm:pt>
    <dgm:pt modelId="{D4E300FA-4449-4DB5-B228-0AA52C54B5A0}" type="sibTrans" cxnId="{9E11D588-81D3-4B11-BEF4-5980B1251832}">
      <dgm:prSet/>
      <dgm:spPr/>
      <dgm:t>
        <a:bodyPr/>
        <a:lstStyle/>
        <a:p>
          <a:endParaRPr lang="en-GB">
            <a:latin typeface="Times New Roman" panose="02020603050405020304" pitchFamily="18" charset="0"/>
            <a:cs typeface="Times New Roman" panose="02020603050405020304" pitchFamily="18" charset="0"/>
          </a:endParaRPr>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7">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7">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7">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7">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7">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7">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7">
        <dgm:presLayoutVars>
          <dgm:chMax val="0"/>
          <dgm:bulletEnabled val="1"/>
        </dgm:presLayoutVars>
      </dgm:prSet>
      <dgm:spPr/>
    </dgm:pt>
  </dgm:ptLst>
  <dgm:cxnLst>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346"/>
          <a:ext cx="5303837" cy="561599"/>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Introduction</a:t>
          </a:r>
        </a:p>
      </dsp:txBody>
      <dsp:txXfrm>
        <a:off x="27415" y="50761"/>
        <a:ext cx="5249007" cy="506769"/>
      </dsp:txXfrm>
    </dsp:sp>
    <dsp:sp modelId="{DE097859-5A11-4876-ABDC-53BE8D492093}">
      <dsp:nvSpPr>
        <dsp:cNvPr id="0" name=""/>
        <dsp:cNvSpPr/>
      </dsp:nvSpPr>
      <dsp:spPr>
        <a:xfrm>
          <a:off x="0" y="654066"/>
          <a:ext cx="5303837" cy="561599"/>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Literature Review</a:t>
          </a:r>
        </a:p>
      </dsp:txBody>
      <dsp:txXfrm>
        <a:off x="27415" y="681481"/>
        <a:ext cx="5249007" cy="506769"/>
      </dsp:txXfrm>
    </dsp:sp>
    <dsp:sp modelId="{8E7CE953-9633-4AE0-8102-CA39EEA75DC2}">
      <dsp:nvSpPr>
        <dsp:cNvPr id="0" name=""/>
        <dsp:cNvSpPr/>
      </dsp:nvSpPr>
      <dsp:spPr>
        <a:xfrm>
          <a:off x="0" y="1284786"/>
          <a:ext cx="5303837" cy="561599"/>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Methodology</a:t>
          </a:r>
        </a:p>
      </dsp:txBody>
      <dsp:txXfrm>
        <a:off x="27415" y="1312201"/>
        <a:ext cx="5249007" cy="506769"/>
      </dsp:txXfrm>
    </dsp:sp>
    <dsp:sp modelId="{B1896AFD-4E7A-4664-B756-8A776AF54679}">
      <dsp:nvSpPr>
        <dsp:cNvPr id="0" name=""/>
        <dsp:cNvSpPr/>
      </dsp:nvSpPr>
      <dsp:spPr>
        <a:xfrm>
          <a:off x="0" y="1915506"/>
          <a:ext cx="5303837" cy="561599"/>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Data Pre-processing and Training</a:t>
          </a:r>
        </a:p>
      </dsp:txBody>
      <dsp:txXfrm>
        <a:off x="27415" y="1942921"/>
        <a:ext cx="5249007" cy="506769"/>
      </dsp:txXfrm>
    </dsp:sp>
    <dsp:sp modelId="{733AC3BE-5D73-41C0-AA44-65F8BBF973C9}">
      <dsp:nvSpPr>
        <dsp:cNvPr id="0" name=""/>
        <dsp:cNvSpPr/>
      </dsp:nvSpPr>
      <dsp:spPr>
        <a:xfrm>
          <a:off x="0" y="2546226"/>
          <a:ext cx="5303837" cy="561599"/>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Results</a:t>
          </a:r>
        </a:p>
      </dsp:txBody>
      <dsp:txXfrm>
        <a:off x="27415" y="2573641"/>
        <a:ext cx="5249007" cy="506769"/>
      </dsp:txXfrm>
    </dsp:sp>
    <dsp:sp modelId="{7458F84A-56AD-4C13-9D43-0A618A475F28}">
      <dsp:nvSpPr>
        <dsp:cNvPr id="0" name=""/>
        <dsp:cNvSpPr/>
      </dsp:nvSpPr>
      <dsp:spPr>
        <a:xfrm>
          <a:off x="0" y="3176946"/>
          <a:ext cx="5303837" cy="561599"/>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Conclusion</a:t>
          </a:r>
        </a:p>
      </dsp:txBody>
      <dsp:txXfrm>
        <a:off x="27415" y="3204361"/>
        <a:ext cx="5249007" cy="506769"/>
      </dsp:txXfrm>
    </dsp:sp>
    <dsp:sp modelId="{27EA81C7-4534-411F-A83B-9455757B4A4A}">
      <dsp:nvSpPr>
        <dsp:cNvPr id="0" name=""/>
        <dsp:cNvSpPr/>
      </dsp:nvSpPr>
      <dsp:spPr>
        <a:xfrm>
          <a:off x="0" y="3807665"/>
          <a:ext cx="5303837" cy="561599"/>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Acknowledgement and References</a:t>
          </a:r>
        </a:p>
      </dsp:txBody>
      <dsp:txXfrm>
        <a:off x="27415" y="3835080"/>
        <a:ext cx="5249007" cy="5067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346"/>
          <a:ext cx="5303837" cy="561599"/>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Introduction</a:t>
          </a:r>
        </a:p>
      </dsp:txBody>
      <dsp:txXfrm>
        <a:off x="27415" y="50761"/>
        <a:ext cx="5249007" cy="506769"/>
      </dsp:txXfrm>
    </dsp:sp>
    <dsp:sp modelId="{DE097859-5A11-4876-ABDC-53BE8D492093}">
      <dsp:nvSpPr>
        <dsp:cNvPr id="0" name=""/>
        <dsp:cNvSpPr/>
      </dsp:nvSpPr>
      <dsp:spPr>
        <a:xfrm>
          <a:off x="0" y="65406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Literature Review</a:t>
          </a:r>
        </a:p>
      </dsp:txBody>
      <dsp:txXfrm>
        <a:off x="27415" y="681481"/>
        <a:ext cx="5249007" cy="506769"/>
      </dsp:txXfrm>
    </dsp:sp>
    <dsp:sp modelId="{8E7CE953-9633-4AE0-8102-CA39EEA75DC2}">
      <dsp:nvSpPr>
        <dsp:cNvPr id="0" name=""/>
        <dsp:cNvSpPr/>
      </dsp:nvSpPr>
      <dsp:spPr>
        <a:xfrm>
          <a:off x="0" y="128478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Methodology</a:t>
          </a:r>
        </a:p>
      </dsp:txBody>
      <dsp:txXfrm>
        <a:off x="27415" y="1312201"/>
        <a:ext cx="5249007" cy="506769"/>
      </dsp:txXfrm>
    </dsp:sp>
    <dsp:sp modelId="{B1896AFD-4E7A-4664-B756-8A776AF54679}">
      <dsp:nvSpPr>
        <dsp:cNvPr id="0" name=""/>
        <dsp:cNvSpPr/>
      </dsp:nvSpPr>
      <dsp:spPr>
        <a:xfrm>
          <a:off x="0" y="191550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Data Pre-processing and Training</a:t>
          </a:r>
        </a:p>
      </dsp:txBody>
      <dsp:txXfrm>
        <a:off x="27415" y="1942921"/>
        <a:ext cx="5249007" cy="506769"/>
      </dsp:txXfrm>
    </dsp:sp>
    <dsp:sp modelId="{733AC3BE-5D73-41C0-AA44-65F8BBF973C9}">
      <dsp:nvSpPr>
        <dsp:cNvPr id="0" name=""/>
        <dsp:cNvSpPr/>
      </dsp:nvSpPr>
      <dsp:spPr>
        <a:xfrm>
          <a:off x="0" y="254622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Results</a:t>
          </a:r>
        </a:p>
      </dsp:txBody>
      <dsp:txXfrm>
        <a:off x="27415" y="2573641"/>
        <a:ext cx="5249007" cy="506769"/>
      </dsp:txXfrm>
    </dsp:sp>
    <dsp:sp modelId="{7458F84A-56AD-4C13-9D43-0A618A475F28}">
      <dsp:nvSpPr>
        <dsp:cNvPr id="0" name=""/>
        <dsp:cNvSpPr/>
      </dsp:nvSpPr>
      <dsp:spPr>
        <a:xfrm>
          <a:off x="0" y="317694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Conclusion</a:t>
          </a:r>
        </a:p>
      </dsp:txBody>
      <dsp:txXfrm>
        <a:off x="27415" y="3204361"/>
        <a:ext cx="5249007" cy="506769"/>
      </dsp:txXfrm>
    </dsp:sp>
    <dsp:sp modelId="{27EA81C7-4534-411F-A83B-9455757B4A4A}">
      <dsp:nvSpPr>
        <dsp:cNvPr id="0" name=""/>
        <dsp:cNvSpPr/>
      </dsp:nvSpPr>
      <dsp:spPr>
        <a:xfrm>
          <a:off x="0" y="3807665"/>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Acknowledgement and References</a:t>
          </a:r>
        </a:p>
      </dsp:txBody>
      <dsp:txXfrm>
        <a:off x="27415" y="3835080"/>
        <a:ext cx="5249007" cy="5067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34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Introduction</a:t>
          </a:r>
        </a:p>
      </dsp:txBody>
      <dsp:txXfrm>
        <a:off x="27415" y="50761"/>
        <a:ext cx="5249007" cy="506769"/>
      </dsp:txXfrm>
    </dsp:sp>
    <dsp:sp modelId="{DE097859-5A11-4876-ABDC-53BE8D492093}">
      <dsp:nvSpPr>
        <dsp:cNvPr id="0" name=""/>
        <dsp:cNvSpPr/>
      </dsp:nvSpPr>
      <dsp:spPr>
        <a:xfrm>
          <a:off x="0" y="654066"/>
          <a:ext cx="5303837" cy="561599"/>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Literature Review</a:t>
          </a:r>
        </a:p>
      </dsp:txBody>
      <dsp:txXfrm>
        <a:off x="27415" y="681481"/>
        <a:ext cx="5249007" cy="506769"/>
      </dsp:txXfrm>
    </dsp:sp>
    <dsp:sp modelId="{8E7CE953-9633-4AE0-8102-CA39EEA75DC2}">
      <dsp:nvSpPr>
        <dsp:cNvPr id="0" name=""/>
        <dsp:cNvSpPr/>
      </dsp:nvSpPr>
      <dsp:spPr>
        <a:xfrm>
          <a:off x="0" y="128478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latin typeface="Calibri"/>
              <a:cs typeface="Calibri"/>
            </a:rPr>
            <a:t>Methodology</a:t>
          </a:r>
        </a:p>
      </dsp:txBody>
      <dsp:txXfrm>
        <a:off x="27415" y="1312201"/>
        <a:ext cx="5249007" cy="506769"/>
      </dsp:txXfrm>
    </dsp:sp>
    <dsp:sp modelId="{B1896AFD-4E7A-4664-B756-8A776AF54679}">
      <dsp:nvSpPr>
        <dsp:cNvPr id="0" name=""/>
        <dsp:cNvSpPr/>
      </dsp:nvSpPr>
      <dsp:spPr>
        <a:xfrm>
          <a:off x="0" y="191550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Data Pre-processing and Training</a:t>
          </a:r>
        </a:p>
      </dsp:txBody>
      <dsp:txXfrm>
        <a:off x="27415" y="1942921"/>
        <a:ext cx="5249007" cy="506769"/>
      </dsp:txXfrm>
    </dsp:sp>
    <dsp:sp modelId="{733AC3BE-5D73-41C0-AA44-65F8BBF973C9}">
      <dsp:nvSpPr>
        <dsp:cNvPr id="0" name=""/>
        <dsp:cNvSpPr/>
      </dsp:nvSpPr>
      <dsp:spPr>
        <a:xfrm>
          <a:off x="0" y="254622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Results</a:t>
          </a:r>
        </a:p>
      </dsp:txBody>
      <dsp:txXfrm>
        <a:off x="27415" y="2573641"/>
        <a:ext cx="5249007" cy="506769"/>
      </dsp:txXfrm>
    </dsp:sp>
    <dsp:sp modelId="{7458F84A-56AD-4C13-9D43-0A618A475F28}">
      <dsp:nvSpPr>
        <dsp:cNvPr id="0" name=""/>
        <dsp:cNvSpPr/>
      </dsp:nvSpPr>
      <dsp:spPr>
        <a:xfrm>
          <a:off x="0" y="317694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Conclusion</a:t>
          </a:r>
        </a:p>
      </dsp:txBody>
      <dsp:txXfrm>
        <a:off x="27415" y="3204361"/>
        <a:ext cx="5249007" cy="506769"/>
      </dsp:txXfrm>
    </dsp:sp>
    <dsp:sp modelId="{27EA81C7-4534-411F-A83B-9455757B4A4A}">
      <dsp:nvSpPr>
        <dsp:cNvPr id="0" name=""/>
        <dsp:cNvSpPr/>
      </dsp:nvSpPr>
      <dsp:spPr>
        <a:xfrm>
          <a:off x="0" y="3807665"/>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Acknowledgement and References</a:t>
          </a:r>
        </a:p>
      </dsp:txBody>
      <dsp:txXfrm>
        <a:off x="27415" y="3835080"/>
        <a:ext cx="5249007" cy="5067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34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Introduction</a:t>
          </a:r>
        </a:p>
      </dsp:txBody>
      <dsp:txXfrm>
        <a:off x="27415" y="50761"/>
        <a:ext cx="5249007" cy="506769"/>
      </dsp:txXfrm>
    </dsp:sp>
    <dsp:sp modelId="{DE097859-5A11-4876-ABDC-53BE8D492093}">
      <dsp:nvSpPr>
        <dsp:cNvPr id="0" name=""/>
        <dsp:cNvSpPr/>
      </dsp:nvSpPr>
      <dsp:spPr>
        <a:xfrm>
          <a:off x="0" y="65406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Literature Review</a:t>
          </a:r>
        </a:p>
      </dsp:txBody>
      <dsp:txXfrm>
        <a:off x="27415" y="681481"/>
        <a:ext cx="5249007" cy="506769"/>
      </dsp:txXfrm>
    </dsp:sp>
    <dsp:sp modelId="{8E7CE953-9633-4AE0-8102-CA39EEA75DC2}">
      <dsp:nvSpPr>
        <dsp:cNvPr id="0" name=""/>
        <dsp:cNvSpPr/>
      </dsp:nvSpPr>
      <dsp:spPr>
        <a:xfrm>
          <a:off x="0" y="1284786"/>
          <a:ext cx="5303837" cy="561599"/>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Methodology</a:t>
          </a:r>
        </a:p>
      </dsp:txBody>
      <dsp:txXfrm>
        <a:off x="27415" y="1312201"/>
        <a:ext cx="5249007" cy="506769"/>
      </dsp:txXfrm>
    </dsp:sp>
    <dsp:sp modelId="{B1896AFD-4E7A-4664-B756-8A776AF54679}">
      <dsp:nvSpPr>
        <dsp:cNvPr id="0" name=""/>
        <dsp:cNvSpPr/>
      </dsp:nvSpPr>
      <dsp:spPr>
        <a:xfrm>
          <a:off x="0" y="191550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Data Pre-processing and Training</a:t>
          </a:r>
        </a:p>
      </dsp:txBody>
      <dsp:txXfrm>
        <a:off x="27415" y="1942921"/>
        <a:ext cx="5249007" cy="506769"/>
      </dsp:txXfrm>
    </dsp:sp>
    <dsp:sp modelId="{733AC3BE-5D73-41C0-AA44-65F8BBF973C9}">
      <dsp:nvSpPr>
        <dsp:cNvPr id="0" name=""/>
        <dsp:cNvSpPr/>
      </dsp:nvSpPr>
      <dsp:spPr>
        <a:xfrm>
          <a:off x="0" y="254622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Results</a:t>
          </a:r>
        </a:p>
      </dsp:txBody>
      <dsp:txXfrm>
        <a:off x="27415" y="2573641"/>
        <a:ext cx="5249007" cy="506769"/>
      </dsp:txXfrm>
    </dsp:sp>
    <dsp:sp modelId="{7458F84A-56AD-4C13-9D43-0A618A475F28}">
      <dsp:nvSpPr>
        <dsp:cNvPr id="0" name=""/>
        <dsp:cNvSpPr/>
      </dsp:nvSpPr>
      <dsp:spPr>
        <a:xfrm>
          <a:off x="0" y="317694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Conclusion</a:t>
          </a:r>
        </a:p>
      </dsp:txBody>
      <dsp:txXfrm>
        <a:off x="27415" y="3204361"/>
        <a:ext cx="5249007" cy="506769"/>
      </dsp:txXfrm>
    </dsp:sp>
    <dsp:sp modelId="{27EA81C7-4534-411F-A83B-9455757B4A4A}">
      <dsp:nvSpPr>
        <dsp:cNvPr id="0" name=""/>
        <dsp:cNvSpPr/>
      </dsp:nvSpPr>
      <dsp:spPr>
        <a:xfrm>
          <a:off x="0" y="3807665"/>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Acknowledgement and References</a:t>
          </a:r>
        </a:p>
      </dsp:txBody>
      <dsp:txXfrm>
        <a:off x="27415" y="3835080"/>
        <a:ext cx="5249007" cy="5067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34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Times New Roman"/>
              <a:cs typeface="Times New Roman"/>
            </a:rPr>
            <a:t>Introduction</a:t>
          </a:r>
        </a:p>
      </dsp:txBody>
      <dsp:txXfrm>
        <a:off x="27415" y="50761"/>
        <a:ext cx="5249007" cy="506769"/>
      </dsp:txXfrm>
    </dsp:sp>
    <dsp:sp modelId="{DE097859-5A11-4876-ABDC-53BE8D492093}">
      <dsp:nvSpPr>
        <dsp:cNvPr id="0" name=""/>
        <dsp:cNvSpPr/>
      </dsp:nvSpPr>
      <dsp:spPr>
        <a:xfrm>
          <a:off x="0" y="65406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Times New Roman"/>
              <a:cs typeface="Times New Roman"/>
            </a:rPr>
            <a:t>Literature Review</a:t>
          </a:r>
        </a:p>
      </dsp:txBody>
      <dsp:txXfrm>
        <a:off x="27415" y="681481"/>
        <a:ext cx="5249007" cy="506769"/>
      </dsp:txXfrm>
    </dsp:sp>
    <dsp:sp modelId="{8E7CE953-9633-4AE0-8102-CA39EEA75DC2}">
      <dsp:nvSpPr>
        <dsp:cNvPr id="0" name=""/>
        <dsp:cNvSpPr/>
      </dsp:nvSpPr>
      <dsp:spPr>
        <a:xfrm>
          <a:off x="0" y="128478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Times New Roman"/>
              <a:cs typeface="Times New Roman"/>
            </a:rPr>
            <a:t>Methodology</a:t>
          </a:r>
        </a:p>
      </dsp:txBody>
      <dsp:txXfrm>
        <a:off x="27415" y="1312201"/>
        <a:ext cx="5249007" cy="506769"/>
      </dsp:txXfrm>
    </dsp:sp>
    <dsp:sp modelId="{B1896AFD-4E7A-4664-B756-8A776AF54679}">
      <dsp:nvSpPr>
        <dsp:cNvPr id="0" name=""/>
        <dsp:cNvSpPr/>
      </dsp:nvSpPr>
      <dsp:spPr>
        <a:xfrm>
          <a:off x="0" y="1915506"/>
          <a:ext cx="5303837" cy="561599"/>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Times New Roman"/>
              <a:cs typeface="Times New Roman"/>
            </a:rPr>
            <a:t>Data Pre-processing and Training</a:t>
          </a:r>
        </a:p>
      </dsp:txBody>
      <dsp:txXfrm>
        <a:off x="27415" y="1942921"/>
        <a:ext cx="5249007" cy="506769"/>
      </dsp:txXfrm>
    </dsp:sp>
    <dsp:sp modelId="{733AC3BE-5D73-41C0-AA44-65F8BBF973C9}">
      <dsp:nvSpPr>
        <dsp:cNvPr id="0" name=""/>
        <dsp:cNvSpPr/>
      </dsp:nvSpPr>
      <dsp:spPr>
        <a:xfrm>
          <a:off x="0" y="254622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Times New Roman"/>
              <a:cs typeface="Times New Roman"/>
            </a:rPr>
            <a:t>Results</a:t>
          </a:r>
        </a:p>
      </dsp:txBody>
      <dsp:txXfrm>
        <a:off x="27415" y="2573641"/>
        <a:ext cx="5249007" cy="506769"/>
      </dsp:txXfrm>
    </dsp:sp>
    <dsp:sp modelId="{7458F84A-56AD-4C13-9D43-0A618A475F28}">
      <dsp:nvSpPr>
        <dsp:cNvPr id="0" name=""/>
        <dsp:cNvSpPr/>
      </dsp:nvSpPr>
      <dsp:spPr>
        <a:xfrm>
          <a:off x="0" y="317694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Times New Roman"/>
              <a:cs typeface="Times New Roman"/>
            </a:rPr>
            <a:t>Conclusion</a:t>
          </a:r>
        </a:p>
      </dsp:txBody>
      <dsp:txXfrm>
        <a:off x="27415" y="3204361"/>
        <a:ext cx="5249007" cy="506769"/>
      </dsp:txXfrm>
    </dsp:sp>
    <dsp:sp modelId="{27EA81C7-4534-411F-A83B-9455757B4A4A}">
      <dsp:nvSpPr>
        <dsp:cNvPr id="0" name=""/>
        <dsp:cNvSpPr/>
      </dsp:nvSpPr>
      <dsp:spPr>
        <a:xfrm>
          <a:off x="0" y="3807665"/>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Times New Roman"/>
              <a:cs typeface="Times New Roman"/>
            </a:rPr>
            <a:t>Acknowledgement and References</a:t>
          </a:r>
        </a:p>
      </dsp:txBody>
      <dsp:txXfrm>
        <a:off x="27415" y="3835080"/>
        <a:ext cx="5249007" cy="5067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34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Introduction</a:t>
          </a:r>
        </a:p>
      </dsp:txBody>
      <dsp:txXfrm>
        <a:off x="27415" y="50761"/>
        <a:ext cx="5249007" cy="506769"/>
      </dsp:txXfrm>
    </dsp:sp>
    <dsp:sp modelId="{DE097859-5A11-4876-ABDC-53BE8D492093}">
      <dsp:nvSpPr>
        <dsp:cNvPr id="0" name=""/>
        <dsp:cNvSpPr/>
      </dsp:nvSpPr>
      <dsp:spPr>
        <a:xfrm>
          <a:off x="0" y="65406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Literature Review</a:t>
          </a:r>
        </a:p>
      </dsp:txBody>
      <dsp:txXfrm>
        <a:off x="27415" y="681481"/>
        <a:ext cx="5249007" cy="506769"/>
      </dsp:txXfrm>
    </dsp:sp>
    <dsp:sp modelId="{8E7CE953-9633-4AE0-8102-CA39EEA75DC2}">
      <dsp:nvSpPr>
        <dsp:cNvPr id="0" name=""/>
        <dsp:cNvSpPr/>
      </dsp:nvSpPr>
      <dsp:spPr>
        <a:xfrm>
          <a:off x="0" y="128478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Methodology</a:t>
          </a:r>
        </a:p>
      </dsp:txBody>
      <dsp:txXfrm>
        <a:off x="27415" y="1312201"/>
        <a:ext cx="5249007" cy="506769"/>
      </dsp:txXfrm>
    </dsp:sp>
    <dsp:sp modelId="{B1896AFD-4E7A-4664-B756-8A776AF54679}">
      <dsp:nvSpPr>
        <dsp:cNvPr id="0" name=""/>
        <dsp:cNvSpPr/>
      </dsp:nvSpPr>
      <dsp:spPr>
        <a:xfrm>
          <a:off x="0" y="191550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Data Pre-processing and Training</a:t>
          </a:r>
        </a:p>
      </dsp:txBody>
      <dsp:txXfrm>
        <a:off x="27415" y="1942921"/>
        <a:ext cx="5249007" cy="506769"/>
      </dsp:txXfrm>
    </dsp:sp>
    <dsp:sp modelId="{733AC3BE-5D73-41C0-AA44-65F8BBF973C9}">
      <dsp:nvSpPr>
        <dsp:cNvPr id="0" name=""/>
        <dsp:cNvSpPr/>
      </dsp:nvSpPr>
      <dsp:spPr>
        <a:xfrm>
          <a:off x="0" y="2546226"/>
          <a:ext cx="5303837" cy="561599"/>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Results</a:t>
          </a:r>
        </a:p>
      </dsp:txBody>
      <dsp:txXfrm>
        <a:off x="27415" y="2573641"/>
        <a:ext cx="5249007" cy="506769"/>
      </dsp:txXfrm>
    </dsp:sp>
    <dsp:sp modelId="{7458F84A-56AD-4C13-9D43-0A618A475F28}">
      <dsp:nvSpPr>
        <dsp:cNvPr id="0" name=""/>
        <dsp:cNvSpPr/>
      </dsp:nvSpPr>
      <dsp:spPr>
        <a:xfrm>
          <a:off x="0" y="317694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Conclusion</a:t>
          </a:r>
        </a:p>
      </dsp:txBody>
      <dsp:txXfrm>
        <a:off x="27415" y="3204361"/>
        <a:ext cx="5249007" cy="506769"/>
      </dsp:txXfrm>
    </dsp:sp>
    <dsp:sp modelId="{27EA81C7-4534-411F-A83B-9455757B4A4A}">
      <dsp:nvSpPr>
        <dsp:cNvPr id="0" name=""/>
        <dsp:cNvSpPr/>
      </dsp:nvSpPr>
      <dsp:spPr>
        <a:xfrm>
          <a:off x="0" y="3807665"/>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Acknowledgement and References</a:t>
          </a:r>
        </a:p>
      </dsp:txBody>
      <dsp:txXfrm>
        <a:off x="27415" y="3835080"/>
        <a:ext cx="5249007" cy="5067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34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Introduction</a:t>
          </a:r>
          <a:endParaRPr lang="en-US" sz="2400" b="0" kern="1200">
            <a:latin typeface="Times New Roman"/>
            <a:cs typeface="Times New Roman"/>
          </a:endParaRPr>
        </a:p>
      </dsp:txBody>
      <dsp:txXfrm>
        <a:off x="27415" y="50761"/>
        <a:ext cx="5249007" cy="506769"/>
      </dsp:txXfrm>
    </dsp:sp>
    <dsp:sp modelId="{DE097859-5A11-4876-ABDC-53BE8D492093}">
      <dsp:nvSpPr>
        <dsp:cNvPr id="0" name=""/>
        <dsp:cNvSpPr/>
      </dsp:nvSpPr>
      <dsp:spPr>
        <a:xfrm>
          <a:off x="0" y="65406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Literature Review</a:t>
          </a:r>
        </a:p>
      </dsp:txBody>
      <dsp:txXfrm>
        <a:off x="27415" y="681481"/>
        <a:ext cx="5249007" cy="506769"/>
      </dsp:txXfrm>
    </dsp:sp>
    <dsp:sp modelId="{8E7CE953-9633-4AE0-8102-CA39EEA75DC2}">
      <dsp:nvSpPr>
        <dsp:cNvPr id="0" name=""/>
        <dsp:cNvSpPr/>
      </dsp:nvSpPr>
      <dsp:spPr>
        <a:xfrm>
          <a:off x="0" y="128478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Methodology</a:t>
          </a:r>
        </a:p>
      </dsp:txBody>
      <dsp:txXfrm>
        <a:off x="27415" y="1312201"/>
        <a:ext cx="5249007" cy="506769"/>
      </dsp:txXfrm>
    </dsp:sp>
    <dsp:sp modelId="{B1896AFD-4E7A-4664-B756-8A776AF54679}">
      <dsp:nvSpPr>
        <dsp:cNvPr id="0" name=""/>
        <dsp:cNvSpPr/>
      </dsp:nvSpPr>
      <dsp:spPr>
        <a:xfrm>
          <a:off x="0" y="191550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Data Pre-processing and Training</a:t>
          </a:r>
        </a:p>
      </dsp:txBody>
      <dsp:txXfrm>
        <a:off x="27415" y="1942921"/>
        <a:ext cx="5249007" cy="506769"/>
      </dsp:txXfrm>
    </dsp:sp>
    <dsp:sp modelId="{733AC3BE-5D73-41C0-AA44-65F8BBF973C9}">
      <dsp:nvSpPr>
        <dsp:cNvPr id="0" name=""/>
        <dsp:cNvSpPr/>
      </dsp:nvSpPr>
      <dsp:spPr>
        <a:xfrm>
          <a:off x="0" y="254622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Results</a:t>
          </a:r>
        </a:p>
      </dsp:txBody>
      <dsp:txXfrm>
        <a:off x="27415" y="2573641"/>
        <a:ext cx="5249007" cy="506769"/>
      </dsp:txXfrm>
    </dsp:sp>
    <dsp:sp modelId="{7458F84A-56AD-4C13-9D43-0A618A475F28}">
      <dsp:nvSpPr>
        <dsp:cNvPr id="0" name=""/>
        <dsp:cNvSpPr/>
      </dsp:nvSpPr>
      <dsp:spPr>
        <a:xfrm>
          <a:off x="0" y="3176946"/>
          <a:ext cx="5303837" cy="561599"/>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Conclusion</a:t>
          </a:r>
        </a:p>
      </dsp:txBody>
      <dsp:txXfrm>
        <a:off x="27415" y="3204361"/>
        <a:ext cx="5249007" cy="506769"/>
      </dsp:txXfrm>
    </dsp:sp>
    <dsp:sp modelId="{27EA81C7-4534-411F-A83B-9455757B4A4A}">
      <dsp:nvSpPr>
        <dsp:cNvPr id="0" name=""/>
        <dsp:cNvSpPr/>
      </dsp:nvSpPr>
      <dsp:spPr>
        <a:xfrm>
          <a:off x="0" y="3807665"/>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Acknowledgement and References</a:t>
          </a:r>
        </a:p>
      </dsp:txBody>
      <dsp:txXfrm>
        <a:off x="27415" y="3835080"/>
        <a:ext cx="5249007" cy="5067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34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Introduction</a:t>
          </a:r>
        </a:p>
      </dsp:txBody>
      <dsp:txXfrm>
        <a:off x="27415" y="50761"/>
        <a:ext cx="5249007" cy="506769"/>
      </dsp:txXfrm>
    </dsp:sp>
    <dsp:sp modelId="{DE097859-5A11-4876-ABDC-53BE8D492093}">
      <dsp:nvSpPr>
        <dsp:cNvPr id="0" name=""/>
        <dsp:cNvSpPr/>
      </dsp:nvSpPr>
      <dsp:spPr>
        <a:xfrm>
          <a:off x="0" y="65406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Literature Review</a:t>
          </a:r>
        </a:p>
      </dsp:txBody>
      <dsp:txXfrm>
        <a:off x="27415" y="681481"/>
        <a:ext cx="5249007" cy="506769"/>
      </dsp:txXfrm>
    </dsp:sp>
    <dsp:sp modelId="{8E7CE953-9633-4AE0-8102-CA39EEA75DC2}">
      <dsp:nvSpPr>
        <dsp:cNvPr id="0" name=""/>
        <dsp:cNvSpPr/>
      </dsp:nvSpPr>
      <dsp:spPr>
        <a:xfrm>
          <a:off x="0" y="128478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Methodology</a:t>
          </a:r>
        </a:p>
      </dsp:txBody>
      <dsp:txXfrm>
        <a:off x="27415" y="1312201"/>
        <a:ext cx="5249007" cy="506769"/>
      </dsp:txXfrm>
    </dsp:sp>
    <dsp:sp modelId="{B1896AFD-4E7A-4664-B756-8A776AF54679}">
      <dsp:nvSpPr>
        <dsp:cNvPr id="0" name=""/>
        <dsp:cNvSpPr/>
      </dsp:nvSpPr>
      <dsp:spPr>
        <a:xfrm>
          <a:off x="0" y="191550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Data Pre-processing and Training</a:t>
          </a:r>
        </a:p>
      </dsp:txBody>
      <dsp:txXfrm>
        <a:off x="27415" y="1942921"/>
        <a:ext cx="5249007" cy="506769"/>
      </dsp:txXfrm>
    </dsp:sp>
    <dsp:sp modelId="{733AC3BE-5D73-41C0-AA44-65F8BBF973C9}">
      <dsp:nvSpPr>
        <dsp:cNvPr id="0" name=""/>
        <dsp:cNvSpPr/>
      </dsp:nvSpPr>
      <dsp:spPr>
        <a:xfrm>
          <a:off x="0" y="254622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Results</a:t>
          </a:r>
        </a:p>
      </dsp:txBody>
      <dsp:txXfrm>
        <a:off x="27415" y="2573641"/>
        <a:ext cx="5249007" cy="506769"/>
      </dsp:txXfrm>
    </dsp:sp>
    <dsp:sp modelId="{7458F84A-56AD-4C13-9D43-0A618A475F28}">
      <dsp:nvSpPr>
        <dsp:cNvPr id="0" name=""/>
        <dsp:cNvSpPr/>
      </dsp:nvSpPr>
      <dsp:spPr>
        <a:xfrm>
          <a:off x="0" y="3176946"/>
          <a:ext cx="5303837" cy="56159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Conclusion</a:t>
          </a:r>
        </a:p>
      </dsp:txBody>
      <dsp:txXfrm>
        <a:off x="27415" y="3204361"/>
        <a:ext cx="5249007" cy="506769"/>
      </dsp:txXfrm>
    </dsp:sp>
    <dsp:sp modelId="{27EA81C7-4534-411F-A83B-9455757B4A4A}">
      <dsp:nvSpPr>
        <dsp:cNvPr id="0" name=""/>
        <dsp:cNvSpPr/>
      </dsp:nvSpPr>
      <dsp:spPr>
        <a:xfrm>
          <a:off x="0" y="3807665"/>
          <a:ext cx="5303837" cy="561599"/>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Acknowledgement and References</a:t>
          </a:r>
        </a:p>
      </dsp:txBody>
      <dsp:txXfrm>
        <a:off x="27415" y="3835080"/>
        <a:ext cx="5249007" cy="5067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0F265C-9DF2-E8FB-C281-49A95720C6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C688A12-072E-E9DD-75D8-792036B5CA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5F0298-9D9B-42EE-9FBC-5BF5BA8C94E8}" type="datetimeFigureOut">
              <a:rPr lang="en-GB" smtClean="0"/>
              <a:t>23/06/2024</a:t>
            </a:fld>
            <a:endParaRPr lang="en-GB"/>
          </a:p>
        </p:txBody>
      </p:sp>
      <p:sp>
        <p:nvSpPr>
          <p:cNvPr id="4" name="Footer Placeholder 3">
            <a:extLst>
              <a:ext uri="{FF2B5EF4-FFF2-40B4-BE49-F238E27FC236}">
                <a16:creationId xmlns:a16="http://schemas.microsoft.com/office/drawing/2014/main" id="{A4286D79-EFC6-014D-40F3-68F8FB024E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0CA9D36-8240-DBBB-128E-9E573BE9AC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C436C1-A97E-48B9-A38A-E4B8449736C9}" type="slidenum">
              <a:rPr lang="en-GB" smtClean="0"/>
              <a:t>‹#›</a:t>
            </a:fld>
            <a:endParaRPr lang="en-GB"/>
          </a:p>
        </p:txBody>
      </p:sp>
    </p:spTree>
    <p:extLst>
      <p:ext uri="{BB962C8B-B14F-4D97-AF65-F5344CB8AC3E}">
        <p14:creationId xmlns:p14="http://schemas.microsoft.com/office/powerpoint/2010/main" val="1291430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F15EC-E103-EA4C-8F3D-F70BFBFE368F}" type="datetimeFigureOut">
              <a:rPr lang="en-BD" smtClean="0"/>
              <a:t>06/23/2024</a:t>
            </a:fld>
            <a:endParaRPr lang="en-B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5D39E-BF79-5044-9B9C-292D64001D90}" type="slidenum">
              <a:rPr lang="en-BD" smtClean="0"/>
              <a:t>‹#›</a:t>
            </a:fld>
            <a:endParaRPr lang="en-BD"/>
          </a:p>
        </p:txBody>
      </p:sp>
    </p:spTree>
    <p:extLst>
      <p:ext uri="{BB962C8B-B14F-4D97-AF65-F5344CB8AC3E}">
        <p14:creationId xmlns:p14="http://schemas.microsoft.com/office/powerpoint/2010/main" val="130034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5B6435D3-8090-1D30-837E-5C90FCC646C1}"/>
              </a:ext>
            </a:extLst>
          </p:cNvPr>
          <p:cNvSpPr/>
          <p:nvPr userDrawn="1"/>
        </p:nvSpPr>
        <p:spPr>
          <a:xfrm>
            <a:off x="-3146" y="0"/>
            <a:ext cx="12192000" cy="20371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6000" b="0" kern="1200" cap="all" spc="-100" baseline="0" dirty="0">
                <a:solidFill>
                  <a:schemeClr val="tx1">
                    <a:lumMod val="85000"/>
                    <a:lumOff val="15000"/>
                  </a:schemeClr>
                </a:solidFill>
                <a:effectLst/>
                <a:latin typeface="+mj-lt"/>
                <a:ea typeface="+mn-ea"/>
                <a:cs typeface="+mn-cs"/>
              </a:defRPr>
            </a:lvl1pPr>
          </a:lstStyle>
          <a:p>
            <a:r>
              <a:rPr lang="en-GB" dirty="0"/>
              <a:t>Click to edit Master title style</a:t>
            </a:r>
            <a:endParaRPr lang="en-US" dirty="0"/>
          </a:p>
        </p:txBody>
      </p:sp>
      <p:sp>
        <p:nvSpPr>
          <p:cNvPr id="3" name="Subtitle 2"/>
          <p:cNvSpPr>
            <a:spLocks noGrp="1"/>
          </p:cNvSpPr>
          <p:nvPr>
            <p:ph type="subTitle" idx="1"/>
          </p:nvPr>
        </p:nvSpPr>
        <p:spPr>
          <a:xfrm>
            <a:off x="1559052" y="4674892"/>
            <a:ext cx="7464446" cy="457201"/>
          </a:xfrm>
        </p:spPr>
        <p:txBody>
          <a:bodyPr>
            <a:normAutofit/>
          </a:bodyPr>
          <a:lstStyle>
            <a:lvl1pPr marL="0" indent="0" algn="l">
              <a:spcBef>
                <a:spcPts val="0"/>
              </a:spcBef>
              <a:buNone/>
              <a:defRPr sz="1800" spc="80" baseline="0">
                <a:solidFill>
                  <a:schemeClr val="tx1"/>
                </a:solidFill>
                <a:latin typeface="Arial" panose="020B0604020202020204" pitchFamily="34" charset="0"/>
                <a:cs typeface="Arial" panose="020B0604020202020204" pitchFamily="34" charset="0"/>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8" name="Rectangle 7">
            <a:extLst>
              <a:ext uri="{FF2B5EF4-FFF2-40B4-BE49-F238E27FC236}">
                <a16:creationId xmlns:a16="http://schemas.microsoft.com/office/drawing/2014/main" id="{C0CF256B-783D-1F47-F02E-860D3989792B}"/>
              </a:ext>
            </a:extLst>
          </p:cNvPr>
          <p:cNvSpPr/>
          <p:nvPr userDrawn="1"/>
        </p:nvSpPr>
        <p:spPr>
          <a:xfrm>
            <a:off x="-3146" y="6224026"/>
            <a:ext cx="12192000" cy="64633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8" name="Text Placeholder 17">
            <a:extLst>
              <a:ext uri="{FF2B5EF4-FFF2-40B4-BE49-F238E27FC236}">
                <a16:creationId xmlns:a16="http://schemas.microsoft.com/office/drawing/2014/main" id="{D04274EB-C6AD-4AF0-A8C5-76F8539F0C45}"/>
              </a:ext>
            </a:extLst>
          </p:cNvPr>
          <p:cNvSpPr>
            <a:spLocks noGrp="1"/>
          </p:cNvSpPr>
          <p:nvPr>
            <p:ph type="body" sz="quarter" idx="13"/>
          </p:nvPr>
        </p:nvSpPr>
        <p:spPr>
          <a:xfrm>
            <a:off x="1446213" y="158750"/>
            <a:ext cx="9272587" cy="657800"/>
          </a:xfrm>
        </p:spPr>
        <p:txBody>
          <a:bodyPr/>
          <a:lstStyle>
            <a:lvl1pPr marL="0" indent="0">
              <a:buNone/>
              <a:defRPr>
                <a:solidFill>
                  <a:schemeClr val="bg1"/>
                </a:solidFill>
              </a:defRPr>
            </a:lvl1pPr>
          </a:lstStyle>
          <a:p>
            <a:pPr lvl="0"/>
            <a:r>
              <a:rPr lang="en-US" dirty="0"/>
              <a:t>Click to edit Master text styles</a:t>
            </a:r>
          </a:p>
        </p:txBody>
      </p:sp>
      <p:sp>
        <p:nvSpPr>
          <p:cNvPr id="25" name="Slide Number Placeholder 5">
            <a:extLst>
              <a:ext uri="{FF2B5EF4-FFF2-40B4-BE49-F238E27FC236}">
                <a16:creationId xmlns:a16="http://schemas.microsoft.com/office/drawing/2014/main" id="{4F8B375C-47B0-B098-5E2F-4B8C1BF3FCCD}"/>
              </a:ext>
            </a:extLst>
          </p:cNvPr>
          <p:cNvSpPr>
            <a:spLocks noGrp="1"/>
          </p:cNvSpPr>
          <p:nvPr>
            <p:ph type="sldNum" sz="quarter" idx="4"/>
          </p:nvPr>
        </p:nvSpPr>
        <p:spPr>
          <a:xfrm>
            <a:off x="11426412" y="6396262"/>
            <a:ext cx="673041" cy="420001"/>
          </a:xfrm>
          <a:prstGeom prst="rect">
            <a:avLst/>
          </a:prstGeom>
        </p:spPr>
        <p:txBody>
          <a:bodyPr vert="horz" lIns="91440" tIns="45720" rIns="91440" bIns="45720" rtlCol="0" anchor="b"/>
          <a:lstStyle>
            <a:lvl1pPr algn="r">
              <a:defRPr sz="2400" b="1">
                <a:solidFill>
                  <a:schemeClr val="bg1"/>
                </a:solidFill>
                <a:latin typeface="Arial Narrow" panose="020B0606020202030204" pitchFamily="34" charset="0"/>
              </a:defRPr>
            </a:lvl1pPr>
          </a:lstStyle>
          <a:p>
            <a:fld id="{E9C29D53-9981-884B-B5B6-B5743DF81FD1}" type="slidenum">
              <a:rPr lang="en-BD" smtClean="0"/>
              <a:pPr/>
              <a:t>‹#›</a:t>
            </a:fld>
            <a:endParaRPr lang="en-BD" dirty="0"/>
          </a:p>
        </p:txBody>
      </p:sp>
      <p:sp>
        <p:nvSpPr>
          <p:cNvPr id="26" name="Date Placeholder 5">
            <a:extLst>
              <a:ext uri="{FF2B5EF4-FFF2-40B4-BE49-F238E27FC236}">
                <a16:creationId xmlns:a16="http://schemas.microsoft.com/office/drawing/2014/main" id="{D82B61AF-E56D-F625-4390-5F63E1884ECF}"/>
              </a:ext>
            </a:extLst>
          </p:cNvPr>
          <p:cNvSpPr>
            <a:spLocks noGrp="1"/>
          </p:cNvSpPr>
          <p:nvPr>
            <p:ph type="dt" sz="half" idx="2"/>
          </p:nvPr>
        </p:nvSpPr>
        <p:spPr>
          <a:xfrm>
            <a:off x="2899150" y="6372123"/>
            <a:ext cx="2373280" cy="447012"/>
          </a:xfrm>
          <a:prstGeom prst="rect">
            <a:avLst/>
          </a:prstGeom>
        </p:spPr>
        <p:txBody>
          <a:bodyPr/>
          <a:lstStyle>
            <a:lvl1pPr>
              <a:defRPr>
                <a:solidFill>
                  <a:schemeClr val="bg1"/>
                </a:solidFill>
                <a:latin typeface="Arial Narrow" panose="020B0606020202030204" pitchFamily="34" charset="0"/>
              </a:defRPr>
            </a:lvl1pPr>
          </a:lstStyle>
          <a:p>
            <a:r>
              <a:rPr lang="en-US"/>
              <a:t>Mr. John Doe (St ID: 1906XXX)</a:t>
            </a:r>
            <a:endParaRPr lang="en-BD" dirty="0"/>
          </a:p>
        </p:txBody>
      </p:sp>
      <p:sp>
        <p:nvSpPr>
          <p:cNvPr id="27" name="Footer Placeholder 6">
            <a:extLst>
              <a:ext uri="{FF2B5EF4-FFF2-40B4-BE49-F238E27FC236}">
                <a16:creationId xmlns:a16="http://schemas.microsoft.com/office/drawing/2014/main" id="{2F12B4E6-980F-B96D-7BAF-97CE9407A887}"/>
              </a:ext>
            </a:extLst>
          </p:cNvPr>
          <p:cNvSpPr>
            <a:spLocks noGrp="1"/>
          </p:cNvSpPr>
          <p:nvPr>
            <p:ph type="ftr" sz="quarter" idx="3"/>
          </p:nvPr>
        </p:nvSpPr>
        <p:spPr>
          <a:xfrm>
            <a:off x="5272430" y="6371739"/>
            <a:ext cx="5000625" cy="447781"/>
          </a:xfrm>
          <a:prstGeom prst="rect">
            <a:avLst/>
          </a:prstGeom>
        </p:spPr>
        <p:txBody>
          <a:bodyPr/>
          <a:lstStyle>
            <a:lvl1pPr algn="l">
              <a:defRPr>
                <a:solidFill>
                  <a:schemeClr val="bg1"/>
                </a:solidFill>
                <a:latin typeface="Arial Narrow" panose="020B0606020202030204" pitchFamily="34" charset="0"/>
              </a:defRPr>
            </a:lvl1pPr>
          </a:lstStyle>
          <a:p>
            <a:r>
              <a:rPr lang="en-US"/>
              <a:t>EEE 400: Title of the Presentation</a:t>
            </a:r>
            <a:endParaRPr lang="en-BD" dirty="0"/>
          </a:p>
        </p:txBody>
      </p:sp>
      <p:pic>
        <p:nvPicPr>
          <p:cNvPr id="4" name="Graphic 3">
            <a:extLst>
              <a:ext uri="{FF2B5EF4-FFF2-40B4-BE49-F238E27FC236}">
                <a16:creationId xmlns:a16="http://schemas.microsoft.com/office/drawing/2014/main" id="{A2758542-8664-E93C-59B3-D3D4D90722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016" y="6337301"/>
            <a:ext cx="2608126" cy="503638"/>
          </a:xfrm>
          <a:prstGeom prst="rect">
            <a:avLst/>
          </a:prstGeom>
        </p:spPr>
      </p:pic>
    </p:spTree>
    <p:extLst>
      <p:ext uri="{BB962C8B-B14F-4D97-AF65-F5344CB8AC3E}">
        <p14:creationId xmlns:p14="http://schemas.microsoft.com/office/powerpoint/2010/main" val="44689213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21C061-E4BD-67C6-02E3-02C7112C3A29}"/>
              </a:ext>
            </a:extLst>
          </p:cNvPr>
          <p:cNvSpPr/>
          <p:nvPr userDrawn="1"/>
        </p:nvSpPr>
        <p:spPr>
          <a:xfrm>
            <a:off x="-3146" y="6297307"/>
            <a:ext cx="12192000" cy="573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ormAutofit/>
          </a:bodyPr>
          <a:lstStyle>
            <a:lvl1pPr>
              <a:defRPr sz="3200"/>
            </a:lvl1pPr>
            <a:lvl2pPr>
              <a:defRPr sz="2800"/>
            </a:lvl2pPr>
            <a:lvl3pPr>
              <a:defRPr sz="2400"/>
            </a:lvl3pPr>
            <a:lvl4pPr>
              <a:defRPr sz="2400"/>
            </a:lvl4pPr>
            <a:lvl5pPr>
              <a:defRPr sz="2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a:t>Mr. John Doe (St ID: 1906XXX)</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US"/>
              <a:t>EEE 400: Title of the Presentation</a:t>
            </a:r>
            <a:endParaRPr lang="en-BD" dirty="0"/>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dirty="0"/>
          </a:p>
        </p:txBody>
      </p:sp>
      <p:pic>
        <p:nvPicPr>
          <p:cNvPr id="9" name="Graphic 8">
            <a:extLst>
              <a:ext uri="{FF2B5EF4-FFF2-40B4-BE49-F238E27FC236}">
                <a16:creationId xmlns:a16="http://schemas.microsoft.com/office/drawing/2014/main" id="{599FCF85-C9C5-C5A5-AFED-825D40A292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016" y="6337301"/>
            <a:ext cx="2608126" cy="503638"/>
          </a:xfrm>
          <a:prstGeom prst="rect">
            <a:avLst/>
          </a:prstGeom>
        </p:spPr>
      </p:pic>
    </p:spTree>
    <p:extLst>
      <p:ext uri="{BB962C8B-B14F-4D97-AF65-F5344CB8AC3E}">
        <p14:creationId xmlns:p14="http://schemas.microsoft.com/office/powerpoint/2010/main" val="1689240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21C061-E4BD-67C6-02E3-02C7112C3A29}"/>
              </a:ext>
            </a:extLst>
          </p:cNvPr>
          <p:cNvSpPr/>
          <p:nvPr userDrawn="1"/>
        </p:nvSpPr>
        <p:spPr>
          <a:xfrm>
            <a:off x="-3146" y="6297307"/>
            <a:ext cx="12192000" cy="573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 name="Title 1"/>
          <p:cNvSpPr>
            <a:spLocks noGrp="1"/>
          </p:cNvSpPr>
          <p:nvPr>
            <p:ph type="title"/>
          </p:nvPr>
        </p:nvSpPr>
        <p:spPr/>
        <p:txBody>
          <a:bodyPr/>
          <a:lstStyle/>
          <a:p>
            <a:r>
              <a:rPr lang="en-GB"/>
              <a:t>Click to edit Master title style</a:t>
            </a:r>
            <a:endParaRPr lang="en-US" dirty="0"/>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a:t>Mr. John Doe (St ID: 1906XXX)</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US"/>
              <a:t>EEE 400: Title of the Presentation</a:t>
            </a:r>
            <a:endParaRPr lang="en-BD" dirty="0"/>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dirty="0"/>
          </a:p>
        </p:txBody>
      </p:sp>
      <p:pic>
        <p:nvPicPr>
          <p:cNvPr id="3" name="Graphic 2">
            <a:extLst>
              <a:ext uri="{FF2B5EF4-FFF2-40B4-BE49-F238E27FC236}">
                <a16:creationId xmlns:a16="http://schemas.microsoft.com/office/drawing/2014/main" id="{F69CA169-9B9D-4F5F-99DB-9B8799CE6A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016" y="6337301"/>
            <a:ext cx="2608126" cy="503638"/>
          </a:xfrm>
          <a:prstGeom prst="rect">
            <a:avLst/>
          </a:prstGeom>
        </p:spPr>
      </p:pic>
    </p:spTree>
    <p:extLst>
      <p:ext uri="{BB962C8B-B14F-4D97-AF65-F5344CB8AC3E}">
        <p14:creationId xmlns:p14="http://schemas.microsoft.com/office/powerpoint/2010/main" val="2961924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21C061-E4BD-67C6-02E3-02C7112C3A29}"/>
              </a:ext>
            </a:extLst>
          </p:cNvPr>
          <p:cNvSpPr/>
          <p:nvPr userDrawn="1"/>
        </p:nvSpPr>
        <p:spPr>
          <a:xfrm>
            <a:off x="-3146" y="6297307"/>
            <a:ext cx="12192000" cy="573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 name="Title 1"/>
          <p:cNvSpPr>
            <a:spLocks noGrp="1"/>
          </p:cNvSpPr>
          <p:nvPr>
            <p:ph type="title"/>
          </p:nvPr>
        </p:nvSpPr>
        <p:spPr/>
        <p:txBody>
          <a:bodyPr/>
          <a:lstStyle/>
          <a:p>
            <a:r>
              <a:rPr lang="en-GB"/>
              <a:t>Click to edit Master title style</a:t>
            </a:r>
            <a:endParaRPr lang="en-US" dirty="0"/>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a:t>Mr. John Doe (St ID: 1906XXX)</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US"/>
              <a:t>EEE 400: Title of the Presentation</a:t>
            </a:r>
            <a:endParaRPr lang="en-BD" dirty="0"/>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dirty="0"/>
          </a:p>
        </p:txBody>
      </p:sp>
      <p:sp>
        <p:nvSpPr>
          <p:cNvPr id="9" name="Content Placeholder 2">
            <a:extLst>
              <a:ext uri="{FF2B5EF4-FFF2-40B4-BE49-F238E27FC236}">
                <a16:creationId xmlns:a16="http://schemas.microsoft.com/office/drawing/2014/main" id="{F83BF6E5-C98C-F708-B2BD-4219218A8930}"/>
              </a:ext>
            </a:extLst>
          </p:cNvPr>
          <p:cNvSpPr>
            <a:spLocks noGrp="1"/>
          </p:cNvSpPr>
          <p:nvPr>
            <p:ph sz="half" idx="1"/>
          </p:nvPr>
        </p:nvSpPr>
        <p:spPr>
          <a:xfrm>
            <a:off x="337788" y="1401370"/>
            <a:ext cx="5303520" cy="4393373"/>
          </a:xfrm>
        </p:spPr>
        <p:txBody>
          <a:bodyPr>
            <a:normAutofit/>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Content Placeholder 3">
            <a:extLst>
              <a:ext uri="{FF2B5EF4-FFF2-40B4-BE49-F238E27FC236}">
                <a16:creationId xmlns:a16="http://schemas.microsoft.com/office/drawing/2014/main" id="{9C654A39-EB62-320C-8C11-C8083EC9B194}"/>
              </a:ext>
            </a:extLst>
          </p:cNvPr>
          <p:cNvSpPr>
            <a:spLocks noGrp="1"/>
          </p:cNvSpPr>
          <p:nvPr>
            <p:ph sz="half" idx="2"/>
          </p:nvPr>
        </p:nvSpPr>
        <p:spPr>
          <a:xfrm>
            <a:off x="6096000" y="1401370"/>
            <a:ext cx="5780566" cy="4393373"/>
          </a:xfrm>
        </p:spPr>
        <p:txBody>
          <a:bodyPr>
            <a:normAutofit/>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3" name="Graphic 2">
            <a:extLst>
              <a:ext uri="{FF2B5EF4-FFF2-40B4-BE49-F238E27FC236}">
                <a16:creationId xmlns:a16="http://schemas.microsoft.com/office/drawing/2014/main" id="{6E481434-F0A1-536B-3509-D9027D3BA0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016" y="6337301"/>
            <a:ext cx="2608126" cy="503638"/>
          </a:xfrm>
          <a:prstGeom prst="rect">
            <a:avLst/>
          </a:prstGeom>
        </p:spPr>
      </p:pic>
    </p:spTree>
    <p:extLst>
      <p:ext uri="{BB962C8B-B14F-4D97-AF65-F5344CB8AC3E}">
        <p14:creationId xmlns:p14="http://schemas.microsoft.com/office/powerpoint/2010/main" val="16488577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21C061-E4BD-67C6-02E3-02C7112C3A29}"/>
              </a:ext>
            </a:extLst>
          </p:cNvPr>
          <p:cNvSpPr/>
          <p:nvPr userDrawn="1"/>
        </p:nvSpPr>
        <p:spPr>
          <a:xfrm>
            <a:off x="-3146" y="6297307"/>
            <a:ext cx="12192000" cy="573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 name="Title 1"/>
          <p:cNvSpPr>
            <a:spLocks noGrp="1"/>
          </p:cNvSpPr>
          <p:nvPr>
            <p:ph type="title"/>
          </p:nvPr>
        </p:nvSpPr>
        <p:spPr/>
        <p:txBody>
          <a:bodyPr/>
          <a:lstStyle/>
          <a:p>
            <a:r>
              <a:rPr lang="en-GB"/>
              <a:t>Click to edit Master title style</a:t>
            </a:r>
            <a:endParaRPr lang="en-US" dirty="0"/>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a:t>Mr. John Doe (St ID: 1906XXX)</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a:xfrm>
            <a:off x="6103088" y="1374032"/>
            <a:ext cx="5592726" cy="1347903"/>
          </a:xfrm>
        </p:spPr>
        <p:txBody>
          <a:bodyPr/>
          <a:lstStyle>
            <a:lvl1pPr>
              <a:defRPr sz="3200">
                <a:solidFill>
                  <a:srgbClr val="C00000"/>
                </a:solidFill>
              </a:defRPr>
            </a:lvl1pPr>
          </a:lstStyle>
          <a:p>
            <a:pPr algn="ctr"/>
            <a:r>
              <a:rPr lang="en-US"/>
              <a:t>EEE 400: Title of the Presentation</a:t>
            </a:r>
            <a:endParaRPr lang="en-BD" dirty="0"/>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dirty="0"/>
          </a:p>
        </p:txBody>
      </p:sp>
      <p:sp>
        <p:nvSpPr>
          <p:cNvPr id="9" name="Content Placeholder 2">
            <a:extLst>
              <a:ext uri="{FF2B5EF4-FFF2-40B4-BE49-F238E27FC236}">
                <a16:creationId xmlns:a16="http://schemas.microsoft.com/office/drawing/2014/main" id="{F83BF6E5-C98C-F708-B2BD-4219218A8930}"/>
              </a:ext>
            </a:extLst>
          </p:cNvPr>
          <p:cNvSpPr>
            <a:spLocks noGrp="1"/>
          </p:cNvSpPr>
          <p:nvPr>
            <p:ph sz="half" idx="1"/>
          </p:nvPr>
        </p:nvSpPr>
        <p:spPr>
          <a:xfrm>
            <a:off x="337788" y="1401370"/>
            <a:ext cx="5303520" cy="4393373"/>
          </a:xfrm>
        </p:spPr>
        <p:txBody>
          <a:bodyPr>
            <a:normAutofit/>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Content Placeholder 3">
            <a:extLst>
              <a:ext uri="{FF2B5EF4-FFF2-40B4-BE49-F238E27FC236}">
                <a16:creationId xmlns:a16="http://schemas.microsoft.com/office/drawing/2014/main" id="{9C654A39-EB62-320C-8C11-C8083EC9B194}"/>
              </a:ext>
            </a:extLst>
          </p:cNvPr>
          <p:cNvSpPr>
            <a:spLocks noGrp="1"/>
          </p:cNvSpPr>
          <p:nvPr>
            <p:ph sz="half" idx="2"/>
          </p:nvPr>
        </p:nvSpPr>
        <p:spPr>
          <a:xfrm>
            <a:off x="6096000" y="2902688"/>
            <a:ext cx="5780566" cy="2892055"/>
          </a:xfrm>
        </p:spPr>
        <p:txBody>
          <a:bodyPr>
            <a:normAutofit/>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3" name="Graphic 2">
            <a:extLst>
              <a:ext uri="{FF2B5EF4-FFF2-40B4-BE49-F238E27FC236}">
                <a16:creationId xmlns:a16="http://schemas.microsoft.com/office/drawing/2014/main" id="{FEA50BAA-A03E-B6F3-D07D-7D0FCC9237B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016" y="6337301"/>
            <a:ext cx="2608126" cy="503638"/>
          </a:xfrm>
          <a:prstGeom prst="rect">
            <a:avLst/>
          </a:prstGeom>
        </p:spPr>
      </p:pic>
    </p:spTree>
    <p:extLst>
      <p:ext uri="{BB962C8B-B14F-4D97-AF65-F5344CB8AC3E}">
        <p14:creationId xmlns:p14="http://schemas.microsoft.com/office/powerpoint/2010/main" val="40789668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21C061-E4BD-67C6-02E3-02C7112C3A29}"/>
              </a:ext>
            </a:extLst>
          </p:cNvPr>
          <p:cNvSpPr/>
          <p:nvPr userDrawn="1"/>
        </p:nvSpPr>
        <p:spPr>
          <a:xfrm>
            <a:off x="-3146" y="6297307"/>
            <a:ext cx="12192000" cy="573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a:t>Mr. John Doe (St ID: 1906XXX)</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US"/>
              <a:t>EEE 400: Title of the Presentation</a:t>
            </a:r>
            <a:endParaRPr lang="en-BD" dirty="0"/>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dirty="0"/>
          </a:p>
        </p:txBody>
      </p:sp>
      <p:pic>
        <p:nvPicPr>
          <p:cNvPr id="2" name="Graphic 1">
            <a:extLst>
              <a:ext uri="{FF2B5EF4-FFF2-40B4-BE49-F238E27FC236}">
                <a16:creationId xmlns:a16="http://schemas.microsoft.com/office/drawing/2014/main" id="{7567B045-7A06-D90F-9F3E-15EF1ACBE2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016" y="6337301"/>
            <a:ext cx="2608126" cy="503638"/>
          </a:xfrm>
          <a:prstGeom prst="rect">
            <a:avLst/>
          </a:prstGeom>
        </p:spPr>
      </p:pic>
    </p:spTree>
    <p:extLst>
      <p:ext uri="{BB962C8B-B14F-4D97-AF65-F5344CB8AC3E}">
        <p14:creationId xmlns:p14="http://schemas.microsoft.com/office/powerpoint/2010/main" val="4003288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21C061-E4BD-67C6-02E3-02C7112C3A29}"/>
              </a:ext>
            </a:extLst>
          </p:cNvPr>
          <p:cNvSpPr/>
          <p:nvPr userDrawn="1"/>
        </p:nvSpPr>
        <p:spPr>
          <a:xfrm>
            <a:off x="-3146" y="6297307"/>
            <a:ext cx="12192000" cy="573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 name="Title 1"/>
          <p:cNvSpPr>
            <a:spLocks noGrp="1"/>
          </p:cNvSpPr>
          <p:nvPr>
            <p:ph type="title"/>
          </p:nvPr>
        </p:nvSpPr>
        <p:spPr/>
        <p:txBody>
          <a:bodyPr/>
          <a:lstStyle/>
          <a:p>
            <a:r>
              <a:rPr lang="en-GB"/>
              <a:t>Click to edit Master title style</a:t>
            </a:r>
            <a:endParaRPr lang="en-US" dirty="0"/>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a:t>Mr. John Doe (St ID: 1906XXX)</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US"/>
              <a:t>EEE 400: Title of the Presentation</a:t>
            </a:r>
            <a:endParaRPr lang="en-BD" dirty="0"/>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dirty="0"/>
          </a:p>
        </p:txBody>
      </p:sp>
      <p:sp>
        <p:nvSpPr>
          <p:cNvPr id="9" name="Content Placeholder 2">
            <a:extLst>
              <a:ext uri="{FF2B5EF4-FFF2-40B4-BE49-F238E27FC236}">
                <a16:creationId xmlns:a16="http://schemas.microsoft.com/office/drawing/2014/main" id="{F83BF6E5-C98C-F708-B2BD-4219218A8930}"/>
              </a:ext>
            </a:extLst>
          </p:cNvPr>
          <p:cNvSpPr>
            <a:spLocks noGrp="1"/>
          </p:cNvSpPr>
          <p:nvPr>
            <p:ph sz="half" idx="1"/>
          </p:nvPr>
        </p:nvSpPr>
        <p:spPr>
          <a:xfrm>
            <a:off x="337789" y="1967023"/>
            <a:ext cx="5303520" cy="4146697"/>
          </a:xfrm>
        </p:spPr>
        <p:txBody>
          <a:bodyPr>
            <a:normAutofit/>
          </a:bodyPr>
          <a:lstStyle>
            <a:lvl1pPr>
              <a:defRPr sz="2400"/>
            </a:lvl1pPr>
            <a:lvl2pPr>
              <a:defRPr sz="2000"/>
            </a:lvl2pPr>
            <a:lvl3pPr>
              <a:defRPr sz="1800"/>
            </a:lvl3pPr>
            <a:lvl4pPr>
              <a:defRPr sz="1800"/>
            </a:lvl4pPr>
            <a:lvl5pPr>
              <a:defRPr sz="1800"/>
            </a:lvl5pPr>
            <a:lvl6pPr>
              <a:defRPr sz="1400"/>
            </a:lvl6pPr>
            <a:lvl7pPr>
              <a:defRPr sz="1400"/>
            </a:lvl7pPr>
            <a:lvl8pPr>
              <a:defRPr sz="1400"/>
            </a:lvl8pPr>
            <a:lvl9pPr>
              <a:defRPr sz="1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Content Placeholder 3">
            <a:extLst>
              <a:ext uri="{FF2B5EF4-FFF2-40B4-BE49-F238E27FC236}">
                <a16:creationId xmlns:a16="http://schemas.microsoft.com/office/drawing/2014/main" id="{9C654A39-EB62-320C-8C11-C8083EC9B194}"/>
              </a:ext>
            </a:extLst>
          </p:cNvPr>
          <p:cNvSpPr>
            <a:spLocks noGrp="1"/>
          </p:cNvSpPr>
          <p:nvPr>
            <p:ph sz="half" idx="2"/>
          </p:nvPr>
        </p:nvSpPr>
        <p:spPr>
          <a:xfrm>
            <a:off x="6096001" y="1967023"/>
            <a:ext cx="5780566" cy="4146697"/>
          </a:xfrm>
        </p:spPr>
        <p:txBody>
          <a:bodyPr>
            <a:normAutofit/>
          </a:bodyPr>
          <a:lstStyle>
            <a:lvl1pPr>
              <a:defRPr sz="2400"/>
            </a:lvl1pPr>
            <a:lvl2pPr>
              <a:defRPr sz="2000"/>
            </a:lvl2pPr>
            <a:lvl3pPr>
              <a:defRPr sz="1800"/>
            </a:lvl3pPr>
            <a:lvl4pPr>
              <a:defRPr sz="1800"/>
            </a:lvl4pPr>
            <a:lvl5pPr>
              <a:defRPr sz="1800"/>
            </a:lvl5pPr>
            <a:lvl6pPr>
              <a:defRPr sz="1400"/>
            </a:lvl6pPr>
            <a:lvl7pPr>
              <a:defRPr sz="1400"/>
            </a:lvl7pPr>
            <a:lvl8pPr>
              <a:defRPr sz="1400"/>
            </a:lvl8pPr>
            <a:lvl9pPr>
              <a:defRPr sz="1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 name="Text Placeholder 2">
            <a:extLst>
              <a:ext uri="{FF2B5EF4-FFF2-40B4-BE49-F238E27FC236}">
                <a16:creationId xmlns:a16="http://schemas.microsoft.com/office/drawing/2014/main" id="{01592C07-A07E-2C6C-A2ED-5CFA375CA0C7}"/>
              </a:ext>
            </a:extLst>
          </p:cNvPr>
          <p:cNvSpPr>
            <a:spLocks noGrp="1"/>
          </p:cNvSpPr>
          <p:nvPr>
            <p:ph type="body" idx="13"/>
          </p:nvPr>
        </p:nvSpPr>
        <p:spPr>
          <a:xfrm>
            <a:off x="337789" y="1304938"/>
            <a:ext cx="5303520" cy="640080"/>
          </a:xfrm>
        </p:spPr>
        <p:txBody>
          <a:bodyPr anchor="ctr">
            <a:normAutofit/>
          </a:bodyPr>
          <a:lstStyle>
            <a:lvl1pPr marL="0" indent="0" algn="ctr">
              <a:spcBef>
                <a:spcPts val="0"/>
              </a:spcBef>
              <a:buNone/>
              <a:defRPr sz="2800" b="1">
                <a:solidFill>
                  <a:srgbClr val="C00000"/>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1" name="Text Placeholder 4">
            <a:extLst>
              <a:ext uri="{FF2B5EF4-FFF2-40B4-BE49-F238E27FC236}">
                <a16:creationId xmlns:a16="http://schemas.microsoft.com/office/drawing/2014/main" id="{EA2C0FB6-34A7-D512-4170-BFD90919A915}"/>
              </a:ext>
            </a:extLst>
          </p:cNvPr>
          <p:cNvSpPr>
            <a:spLocks noGrp="1"/>
          </p:cNvSpPr>
          <p:nvPr>
            <p:ph type="body" sz="quarter" idx="3"/>
          </p:nvPr>
        </p:nvSpPr>
        <p:spPr>
          <a:xfrm>
            <a:off x="6096001" y="1304938"/>
            <a:ext cx="5758210" cy="640080"/>
          </a:xfrm>
        </p:spPr>
        <p:txBody>
          <a:bodyPr anchor="ctr">
            <a:normAutofit/>
          </a:bodyPr>
          <a:lstStyle>
            <a:lvl1pPr marL="0" indent="0" algn="ctr">
              <a:spcBef>
                <a:spcPts val="0"/>
              </a:spcBef>
              <a:buNone/>
              <a:defRPr sz="2800" b="1">
                <a:solidFill>
                  <a:srgbClr val="C00000"/>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pic>
        <p:nvPicPr>
          <p:cNvPr id="12" name="Graphic 11">
            <a:extLst>
              <a:ext uri="{FF2B5EF4-FFF2-40B4-BE49-F238E27FC236}">
                <a16:creationId xmlns:a16="http://schemas.microsoft.com/office/drawing/2014/main" id="{FBA452B5-F045-0DFC-00DE-44DFE4DE1A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016" y="6337301"/>
            <a:ext cx="2608126" cy="503638"/>
          </a:xfrm>
          <a:prstGeom prst="rect">
            <a:avLst/>
          </a:prstGeom>
        </p:spPr>
      </p:pic>
    </p:spTree>
    <p:extLst>
      <p:ext uri="{BB962C8B-B14F-4D97-AF65-F5344CB8AC3E}">
        <p14:creationId xmlns:p14="http://schemas.microsoft.com/office/powerpoint/2010/main" val="403503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5B6435D3-8090-1D30-837E-5C90FCC646C1}"/>
              </a:ext>
            </a:extLst>
          </p:cNvPr>
          <p:cNvSpPr/>
          <p:nvPr userDrawn="1"/>
        </p:nvSpPr>
        <p:spPr>
          <a:xfrm>
            <a:off x="-3146" y="0"/>
            <a:ext cx="12192000" cy="20371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6000" b="0" kern="1200" cap="all" spc="-100" baseline="0" dirty="0">
                <a:solidFill>
                  <a:schemeClr val="tx1">
                    <a:lumMod val="85000"/>
                    <a:lumOff val="15000"/>
                  </a:schemeClr>
                </a:solidFill>
                <a:effectLst/>
                <a:latin typeface="+mj-lt"/>
                <a:ea typeface="+mn-ea"/>
                <a:cs typeface="+mn-cs"/>
              </a:defRPr>
            </a:lvl1pPr>
          </a:lstStyle>
          <a:p>
            <a:r>
              <a:rPr lang="en-GB" dirty="0"/>
              <a:t>Click to edit Master title style</a:t>
            </a:r>
            <a:endParaRPr lang="en-US" dirty="0"/>
          </a:p>
        </p:txBody>
      </p:sp>
      <p:sp>
        <p:nvSpPr>
          <p:cNvPr id="3" name="Subtitle 2"/>
          <p:cNvSpPr>
            <a:spLocks noGrp="1"/>
          </p:cNvSpPr>
          <p:nvPr>
            <p:ph type="subTitle" idx="1"/>
          </p:nvPr>
        </p:nvSpPr>
        <p:spPr>
          <a:xfrm>
            <a:off x="1559052" y="4674892"/>
            <a:ext cx="7464446" cy="457201"/>
          </a:xfrm>
        </p:spPr>
        <p:txBody>
          <a:bodyPr>
            <a:normAutofit/>
          </a:bodyPr>
          <a:lstStyle>
            <a:lvl1pPr marL="0" indent="0" algn="l">
              <a:spcBef>
                <a:spcPts val="0"/>
              </a:spcBef>
              <a:buNone/>
              <a:defRPr sz="1800" spc="80" baseline="0">
                <a:solidFill>
                  <a:schemeClr val="tx1"/>
                </a:solidFill>
                <a:latin typeface="Arial" panose="020B0604020202020204" pitchFamily="34" charset="0"/>
                <a:cs typeface="Arial" panose="020B0604020202020204" pitchFamily="34" charset="0"/>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8" name="Rectangle 7">
            <a:extLst>
              <a:ext uri="{FF2B5EF4-FFF2-40B4-BE49-F238E27FC236}">
                <a16:creationId xmlns:a16="http://schemas.microsoft.com/office/drawing/2014/main" id="{C0CF256B-783D-1F47-F02E-860D3989792B}"/>
              </a:ext>
            </a:extLst>
          </p:cNvPr>
          <p:cNvSpPr/>
          <p:nvPr userDrawn="1"/>
        </p:nvSpPr>
        <p:spPr>
          <a:xfrm>
            <a:off x="-3146" y="6224026"/>
            <a:ext cx="12192000" cy="64633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6" name="TextBox 15">
            <a:extLst>
              <a:ext uri="{FF2B5EF4-FFF2-40B4-BE49-F238E27FC236}">
                <a16:creationId xmlns:a16="http://schemas.microsoft.com/office/drawing/2014/main" id="{3A8C9E29-EBFF-985E-158F-E3BDB4E1765B}"/>
              </a:ext>
            </a:extLst>
          </p:cNvPr>
          <p:cNvSpPr txBox="1"/>
          <p:nvPr userDrawn="1"/>
        </p:nvSpPr>
        <p:spPr>
          <a:xfrm>
            <a:off x="1559052" y="5387949"/>
            <a:ext cx="6924566" cy="646331"/>
          </a:xfrm>
          <a:prstGeom prst="rect">
            <a:avLst/>
          </a:prstGeom>
          <a:noFill/>
        </p:spPr>
        <p:txBody>
          <a:bodyPr wrap="square" rtlCol="0">
            <a:spAutoFit/>
          </a:bodyPr>
          <a:lstStyle/>
          <a:p>
            <a:r>
              <a:rPr lang="en-US" dirty="0"/>
              <a:t>Department of Electrical and Electronic Engineering</a:t>
            </a:r>
          </a:p>
          <a:p>
            <a:r>
              <a:rPr lang="en-US" dirty="0"/>
              <a:t>Bangladesh University of Engineering and Technology</a:t>
            </a:r>
            <a:endParaRPr lang="en-GB" dirty="0"/>
          </a:p>
        </p:txBody>
      </p:sp>
      <p:sp>
        <p:nvSpPr>
          <p:cNvPr id="18" name="Text Placeholder 17">
            <a:extLst>
              <a:ext uri="{FF2B5EF4-FFF2-40B4-BE49-F238E27FC236}">
                <a16:creationId xmlns:a16="http://schemas.microsoft.com/office/drawing/2014/main" id="{D04274EB-C6AD-4AF0-A8C5-76F8539F0C45}"/>
              </a:ext>
            </a:extLst>
          </p:cNvPr>
          <p:cNvSpPr>
            <a:spLocks noGrp="1"/>
          </p:cNvSpPr>
          <p:nvPr>
            <p:ph type="body" sz="quarter" idx="13"/>
          </p:nvPr>
        </p:nvSpPr>
        <p:spPr>
          <a:xfrm>
            <a:off x="1446213" y="158750"/>
            <a:ext cx="9272587" cy="657800"/>
          </a:xfrm>
        </p:spPr>
        <p:txBody>
          <a:bodyPr/>
          <a:lstStyle>
            <a:lvl1pPr marL="0" indent="0">
              <a:buNone/>
              <a:defRPr>
                <a:solidFill>
                  <a:schemeClr val="bg1"/>
                </a:solidFill>
              </a:defRPr>
            </a:lvl1pPr>
          </a:lstStyle>
          <a:p>
            <a:pPr lvl="0"/>
            <a:r>
              <a:rPr lang="en-US" dirty="0"/>
              <a:t>Click to edit Master text styles</a:t>
            </a:r>
          </a:p>
        </p:txBody>
      </p:sp>
      <p:sp>
        <p:nvSpPr>
          <p:cNvPr id="25" name="Slide Number Placeholder 5">
            <a:extLst>
              <a:ext uri="{FF2B5EF4-FFF2-40B4-BE49-F238E27FC236}">
                <a16:creationId xmlns:a16="http://schemas.microsoft.com/office/drawing/2014/main" id="{4F8B375C-47B0-B098-5E2F-4B8C1BF3FCCD}"/>
              </a:ext>
            </a:extLst>
          </p:cNvPr>
          <p:cNvSpPr>
            <a:spLocks noGrp="1"/>
          </p:cNvSpPr>
          <p:nvPr>
            <p:ph type="sldNum" sz="quarter" idx="4"/>
          </p:nvPr>
        </p:nvSpPr>
        <p:spPr>
          <a:xfrm>
            <a:off x="11426412" y="6396262"/>
            <a:ext cx="673041" cy="420001"/>
          </a:xfrm>
          <a:prstGeom prst="rect">
            <a:avLst/>
          </a:prstGeom>
        </p:spPr>
        <p:txBody>
          <a:bodyPr vert="horz" lIns="91440" tIns="45720" rIns="91440" bIns="45720" rtlCol="0" anchor="b"/>
          <a:lstStyle>
            <a:lvl1pPr algn="r">
              <a:defRPr sz="2400" b="1">
                <a:solidFill>
                  <a:schemeClr val="bg1"/>
                </a:solidFill>
                <a:latin typeface="Arial Narrow" panose="020B0606020202030204" pitchFamily="34" charset="0"/>
              </a:defRPr>
            </a:lvl1pPr>
          </a:lstStyle>
          <a:p>
            <a:fld id="{E9C29D53-9981-884B-B5B6-B5743DF81FD1}" type="slidenum">
              <a:rPr lang="en-BD" smtClean="0"/>
              <a:pPr/>
              <a:t>‹#›</a:t>
            </a:fld>
            <a:endParaRPr lang="en-BD" dirty="0"/>
          </a:p>
        </p:txBody>
      </p:sp>
      <p:sp>
        <p:nvSpPr>
          <p:cNvPr id="26" name="Date Placeholder 5">
            <a:extLst>
              <a:ext uri="{FF2B5EF4-FFF2-40B4-BE49-F238E27FC236}">
                <a16:creationId xmlns:a16="http://schemas.microsoft.com/office/drawing/2014/main" id="{D82B61AF-E56D-F625-4390-5F63E1884ECF}"/>
              </a:ext>
            </a:extLst>
          </p:cNvPr>
          <p:cNvSpPr>
            <a:spLocks noGrp="1"/>
          </p:cNvSpPr>
          <p:nvPr>
            <p:ph type="dt" sz="half" idx="2"/>
          </p:nvPr>
        </p:nvSpPr>
        <p:spPr>
          <a:xfrm>
            <a:off x="2899150" y="6372123"/>
            <a:ext cx="2373280" cy="447012"/>
          </a:xfrm>
          <a:prstGeom prst="rect">
            <a:avLst/>
          </a:prstGeom>
        </p:spPr>
        <p:txBody>
          <a:bodyPr/>
          <a:lstStyle>
            <a:lvl1pPr>
              <a:defRPr>
                <a:solidFill>
                  <a:schemeClr val="bg1"/>
                </a:solidFill>
                <a:latin typeface="Arial Narrow" panose="020B0606020202030204" pitchFamily="34" charset="0"/>
              </a:defRPr>
            </a:lvl1pPr>
          </a:lstStyle>
          <a:p>
            <a:r>
              <a:rPr lang="en-US"/>
              <a:t>Mr. John Doe (St ID: 1906XXX)</a:t>
            </a:r>
            <a:endParaRPr lang="en-BD" dirty="0"/>
          </a:p>
        </p:txBody>
      </p:sp>
      <p:sp>
        <p:nvSpPr>
          <p:cNvPr id="27" name="Footer Placeholder 6">
            <a:extLst>
              <a:ext uri="{FF2B5EF4-FFF2-40B4-BE49-F238E27FC236}">
                <a16:creationId xmlns:a16="http://schemas.microsoft.com/office/drawing/2014/main" id="{2F12B4E6-980F-B96D-7BAF-97CE9407A887}"/>
              </a:ext>
            </a:extLst>
          </p:cNvPr>
          <p:cNvSpPr>
            <a:spLocks noGrp="1"/>
          </p:cNvSpPr>
          <p:nvPr>
            <p:ph type="ftr" sz="quarter" idx="3"/>
          </p:nvPr>
        </p:nvSpPr>
        <p:spPr>
          <a:xfrm>
            <a:off x="5272430" y="6371739"/>
            <a:ext cx="5000625" cy="447781"/>
          </a:xfrm>
          <a:prstGeom prst="rect">
            <a:avLst/>
          </a:prstGeom>
        </p:spPr>
        <p:txBody>
          <a:bodyPr/>
          <a:lstStyle>
            <a:lvl1pPr algn="l">
              <a:defRPr>
                <a:solidFill>
                  <a:schemeClr val="bg1"/>
                </a:solidFill>
                <a:latin typeface="Arial Narrow" panose="020B0606020202030204" pitchFamily="34" charset="0"/>
              </a:defRPr>
            </a:lvl1pPr>
          </a:lstStyle>
          <a:p>
            <a:r>
              <a:rPr lang="en-US"/>
              <a:t>EEE 400: Title of the Presentation</a:t>
            </a:r>
            <a:endParaRPr lang="en-BD" dirty="0"/>
          </a:p>
        </p:txBody>
      </p:sp>
    </p:spTree>
    <p:extLst>
      <p:ext uri="{BB962C8B-B14F-4D97-AF65-F5344CB8AC3E}">
        <p14:creationId xmlns:p14="http://schemas.microsoft.com/office/powerpoint/2010/main" val="60423235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ormAutofit/>
          </a:bodyPr>
          <a:lstStyle>
            <a:lvl1pPr>
              <a:defRPr sz="3200"/>
            </a:lvl1pPr>
            <a:lvl2pPr>
              <a:defRPr sz="2800"/>
            </a:lvl2pPr>
            <a:lvl3pPr>
              <a:defRPr sz="2400"/>
            </a:lvl3pPr>
            <a:lvl4pPr>
              <a:defRPr sz="2400"/>
            </a:lvl4pPr>
            <a:lvl5pPr>
              <a:defRPr sz="2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a:t>Mr. John Doe (St ID: 1906XXX)</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US"/>
              <a:t>EEE 400: Title of the Presentation</a:t>
            </a:r>
            <a:endParaRPr lang="en-BD" dirty="0"/>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dirty="0"/>
          </a:p>
        </p:txBody>
      </p:sp>
    </p:spTree>
    <p:extLst>
      <p:ext uri="{BB962C8B-B14F-4D97-AF65-F5344CB8AC3E}">
        <p14:creationId xmlns:p14="http://schemas.microsoft.com/office/powerpoint/2010/main" val="3219430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a:t>Mr. John Doe (St ID: 1906XXX)</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US"/>
              <a:t>EEE 400: Title of the Presentation</a:t>
            </a:r>
            <a:endParaRPr lang="en-BD" dirty="0"/>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dirty="0"/>
          </a:p>
        </p:txBody>
      </p:sp>
    </p:spTree>
    <p:extLst>
      <p:ext uri="{BB962C8B-B14F-4D97-AF65-F5344CB8AC3E}">
        <p14:creationId xmlns:p14="http://schemas.microsoft.com/office/powerpoint/2010/main" val="3950477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a:t>Mr. John Doe (St ID: 1906XXX)</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US"/>
              <a:t>EEE 400: Title of the Presentation</a:t>
            </a:r>
            <a:endParaRPr lang="en-BD" dirty="0"/>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dirty="0"/>
          </a:p>
        </p:txBody>
      </p:sp>
      <p:sp>
        <p:nvSpPr>
          <p:cNvPr id="9" name="Content Placeholder 2">
            <a:extLst>
              <a:ext uri="{FF2B5EF4-FFF2-40B4-BE49-F238E27FC236}">
                <a16:creationId xmlns:a16="http://schemas.microsoft.com/office/drawing/2014/main" id="{F83BF6E5-C98C-F708-B2BD-4219218A8930}"/>
              </a:ext>
            </a:extLst>
          </p:cNvPr>
          <p:cNvSpPr>
            <a:spLocks noGrp="1"/>
          </p:cNvSpPr>
          <p:nvPr>
            <p:ph sz="half" idx="1"/>
          </p:nvPr>
        </p:nvSpPr>
        <p:spPr>
          <a:xfrm>
            <a:off x="337788" y="1401370"/>
            <a:ext cx="5303520" cy="4393373"/>
          </a:xfrm>
        </p:spPr>
        <p:txBody>
          <a:bodyPr>
            <a:normAutofit/>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Content Placeholder 3">
            <a:extLst>
              <a:ext uri="{FF2B5EF4-FFF2-40B4-BE49-F238E27FC236}">
                <a16:creationId xmlns:a16="http://schemas.microsoft.com/office/drawing/2014/main" id="{9C654A39-EB62-320C-8C11-C8083EC9B194}"/>
              </a:ext>
            </a:extLst>
          </p:cNvPr>
          <p:cNvSpPr>
            <a:spLocks noGrp="1"/>
          </p:cNvSpPr>
          <p:nvPr>
            <p:ph sz="half" idx="2"/>
          </p:nvPr>
        </p:nvSpPr>
        <p:spPr>
          <a:xfrm>
            <a:off x="6096000" y="1401370"/>
            <a:ext cx="5780566" cy="4393373"/>
          </a:xfrm>
        </p:spPr>
        <p:txBody>
          <a:bodyPr>
            <a:normAutofit/>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58241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a:t>Mr. John Doe (St ID: 1906XXX)</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US"/>
              <a:t>EEE 400: Title of the Presentation</a:t>
            </a:r>
            <a:endParaRPr lang="en-BD" dirty="0"/>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dirty="0"/>
          </a:p>
        </p:txBody>
      </p:sp>
    </p:spTree>
    <p:extLst>
      <p:ext uri="{BB962C8B-B14F-4D97-AF65-F5344CB8AC3E}">
        <p14:creationId xmlns:p14="http://schemas.microsoft.com/office/powerpoint/2010/main" val="114015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a:t>Mr. John Doe (St ID: 1906XXX)</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US"/>
              <a:t>EEE 400: Title of the Presentation</a:t>
            </a:r>
            <a:endParaRPr lang="en-BD" dirty="0"/>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dirty="0"/>
          </a:p>
        </p:txBody>
      </p:sp>
      <p:sp>
        <p:nvSpPr>
          <p:cNvPr id="9" name="Content Placeholder 2">
            <a:extLst>
              <a:ext uri="{FF2B5EF4-FFF2-40B4-BE49-F238E27FC236}">
                <a16:creationId xmlns:a16="http://schemas.microsoft.com/office/drawing/2014/main" id="{F83BF6E5-C98C-F708-B2BD-4219218A8930}"/>
              </a:ext>
            </a:extLst>
          </p:cNvPr>
          <p:cNvSpPr>
            <a:spLocks noGrp="1"/>
          </p:cNvSpPr>
          <p:nvPr>
            <p:ph sz="half" idx="1"/>
          </p:nvPr>
        </p:nvSpPr>
        <p:spPr>
          <a:xfrm>
            <a:off x="337789" y="1967023"/>
            <a:ext cx="5303520" cy="4146697"/>
          </a:xfrm>
        </p:spPr>
        <p:txBody>
          <a:bodyPr>
            <a:normAutofit/>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Content Placeholder 3">
            <a:extLst>
              <a:ext uri="{FF2B5EF4-FFF2-40B4-BE49-F238E27FC236}">
                <a16:creationId xmlns:a16="http://schemas.microsoft.com/office/drawing/2014/main" id="{9C654A39-EB62-320C-8C11-C8083EC9B194}"/>
              </a:ext>
            </a:extLst>
          </p:cNvPr>
          <p:cNvSpPr>
            <a:spLocks noGrp="1"/>
          </p:cNvSpPr>
          <p:nvPr>
            <p:ph sz="half" idx="2"/>
          </p:nvPr>
        </p:nvSpPr>
        <p:spPr>
          <a:xfrm>
            <a:off x="6096001" y="1967023"/>
            <a:ext cx="5780566" cy="4146697"/>
          </a:xfrm>
        </p:spPr>
        <p:txBody>
          <a:bodyPr>
            <a:normAutofit/>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 name="Text Placeholder 2">
            <a:extLst>
              <a:ext uri="{FF2B5EF4-FFF2-40B4-BE49-F238E27FC236}">
                <a16:creationId xmlns:a16="http://schemas.microsoft.com/office/drawing/2014/main" id="{01592C07-A07E-2C6C-A2ED-5CFA375CA0C7}"/>
              </a:ext>
            </a:extLst>
          </p:cNvPr>
          <p:cNvSpPr>
            <a:spLocks noGrp="1"/>
          </p:cNvSpPr>
          <p:nvPr>
            <p:ph type="body" idx="13"/>
          </p:nvPr>
        </p:nvSpPr>
        <p:spPr>
          <a:xfrm>
            <a:off x="337789" y="1304938"/>
            <a:ext cx="5303520" cy="640080"/>
          </a:xfrm>
        </p:spPr>
        <p:txBody>
          <a:bodyPr anchor="ctr">
            <a:normAutofit/>
          </a:bodyPr>
          <a:lstStyle>
            <a:lvl1pPr marL="0" indent="0" algn="ctr">
              <a:spcBef>
                <a:spcPts val="0"/>
              </a:spcBef>
              <a:buNone/>
              <a:defRPr sz="2800" b="1">
                <a:solidFill>
                  <a:srgbClr val="C00000"/>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1" name="Text Placeholder 4">
            <a:extLst>
              <a:ext uri="{FF2B5EF4-FFF2-40B4-BE49-F238E27FC236}">
                <a16:creationId xmlns:a16="http://schemas.microsoft.com/office/drawing/2014/main" id="{EA2C0FB6-34A7-D512-4170-BFD90919A915}"/>
              </a:ext>
            </a:extLst>
          </p:cNvPr>
          <p:cNvSpPr>
            <a:spLocks noGrp="1"/>
          </p:cNvSpPr>
          <p:nvPr>
            <p:ph type="body" sz="quarter" idx="3"/>
          </p:nvPr>
        </p:nvSpPr>
        <p:spPr>
          <a:xfrm>
            <a:off x="6096001" y="1304938"/>
            <a:ext cx="5758210" cy="640080"/>
          </a:xfrm>
        </p:spPr>
        <p:txBody>
          <a:bodyPr anchor="ctr">
            <a:normAutofit/>
          </a:bodyPr>
          <a:lstStyle>
            <a:lvl1pPr marL="0" indent="0" algn="ctr">
              <a:spcBef>
                <a:spcPts val="0"/>
              </a:spcBef>
              <a:buNone/>
              <a:defRPr sz="2800" b="1">
                <a:solidFill>
                  <a:srgbClr val="C00000"/>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Tree>
    <p:extLst>
      <p:ext uri="{BB962C8B-B14F-4D97-AF65-F5344CB8AC3E}">
        <p14:creationId xmlns:p14="http://schemas.microsoft.com/office/powerpoint/2010/main" val="8014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a:t>Mr. John Doe (St ID: 1906XXX)</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US"/>
              <a:t>EEE 400: Title of the Presentation</a:t>
            </a:r>
            <a:endParaRPr lang="en-BD" dirty="0"/>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dirty="0"/>
          </a:p>
        </p:txBody>
      </p:sp>
      <p:sp>
        <p:nvSpPr>
          <p:cNvPr id="9" name="Content Placeholder 2">
            <a:extLst>
              <a:ext uri="{FF2B5EF4-FFF2-40B4-BE49-F238E27FC236}">
                <a16:creationId xmlns:a16="http://schemas.microsoft.com/office/drawing/2014/main" id="{F83BF6E5-C98C-F708-B2BD-4219218A8930}"/>
              </a:ext>
            </a:extLst>
          </p:cNvPr>
          <p:cNvSpPr>
            <a:spLocks noGrp="1"/>
          </p:cNvSpPr>
          <p:nvPr>
            <p:ph sz="half" idx="1"/>
          </p:nvPr>
        </p:nvSpPr>
        <p:spPr>
          <a:xfrm>
            <a:off x="362597" y="1796903"/>
            <a:ext cx="5303520" cy="3913490"/>
          </a:xfrm>
        </p:spPr>
        <p:txBody>
          <a:bodyPr>
            <a:normAutofit/>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Content Placeholder 3">
            <a:extLst>
              <a:ext uri="{FF2B5EF4-FFF2-40B4-BE49-F238E27FC236}">
                <a16:creationId xmlns:a16="http://schemas.microsoft.com/office/drawing/2014/main" id="{9C654A39-EB62-320C-8C11-C8083EC9B194}"/>
              </a:ext>
            </a:extLst>
          </p:cNvPr>
          <p:cNvSpPr>
            <a:spLocks noGrp="1"/>
          </p:cNvSpPr>
          <p:nvPr>
            <p:ph sz="half" idx="2"/>
          </p:nvPr>
        </p:nvSpPr>
        <p:spPr>
          <a:xfrm>
            <a:off x="6120809" y="1796903"/>
            <a:ext cx="5780566" cy="3913490"/>
          </a:xfrm>
        </p:spPr>
        <p:txBody>
          <a:bodyPr>
            <a:normAutofit/>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 name="Text Placeholder 2">
            <a:extLst>
              <a:ext uri="{FF2B5EF4-FFF2-40B4-BE49-F238E27FC236}">
                <a16:creationId xmlns:a16="http://schemas.microsoft.com/office/drawing/2014/main" id="{01592C07-A07E-2C6C-A2ED-5CFA375CA0C7}"/>
              </a:ext>
            </a:extLst>
          </p:cNvPr>
          <p:cNvSpPr>
            <a:spLocks noGrp="1"/>
          </p:cNvSpPr>
          <p:nvPr>
            <p:ph type="body" idx="13"/>
          </p:nvPr>
        </p:nvSpPr>
        <p:spPr>
          <a:xfrm>
            <a:off x="337789" y="1304938"/>
            <a:ext cx="5303520" cy="491964"/>
          </a:xfrm>
        </p:spPr>
        <p:txBody>
          <a:bodyPr anchor="ctr">
            <a:normAutofit/>
          </a:bodyPr>
          <a:lstStyle>
            <a:lvl1pPr marL="0" indent="0" algn="ctr">
              <a:spcBef>
                <a:spcPts val="0"/>
              </a:spcBef>
              <a:buNone/>
              <a:defRPr sz="2800" b="1">
                <a:solidFill>
                  <a:srgbClr val="C00000"/>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1" name="Text Placeholder 4">
            <a:extLst>
              <a:ext uri="{FF2B5EF4-FFF2-40B4-BE49-F238E27FC236}">
                <a16:creationId xmlns:a16="http://schemas.microsoft.com/office/drawing/2014/main" id="{EA2C0FB6-34A7-D512-4170-BFD90919A915}"/>
              </a:ext>
            </a:extLst>
          </p:cNvPr>
          <p:cNvSpPr>
            <a:spLocks noGrp="1"/>
          </p:cNvSpPr>
          <p:nvPr>
            <p:ph type="body" sz="quarter" idx="3"/>
          </p:nvPr>
        </p:nvSpPr>
        <p:spPr>
          <a:xfrm>
            <a:off x="6096001" y="1304938"/>
            <a:ext cx="5758210" cy="491964"/>
          </a:xfrm>
        </p:spPr>
        <p:txBody>
          <a:bodyPr anchor="ctr">
            <a:normAutofit/>
          </a:bodyPr>
          <a:lstStyle>
            <a:lvl1pPr marL="0" indent="0" algn="ctr">
              <a:spcBef>
                <a:spcPts val="0"/>
              </a:spcBef>
              <a:buNone/>
              <a:defRPr sz="2800" b="1">
                <a:solidFill>
                  <a:srgbClr val="C00000"/>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8" name="Text Placeholder 2">
            <a:extLst>
              <a:ext uri="{FF2B5EF4-FFF2-40B4-BE49-F238E27FC236}">
                <a16:creationId xmlns:a16="http://schemas.microsoft.com/office/drawing/2014/main" id="{240794BA-A3B7-4A23-B918-0FEE4192B3A1}"/>
              </a:ext>
            </a:extLst>
          </p:cNvPr>
          <p:cNvSpPr>
            <a:spLocks noGrp="1"/>
          </p:cNvSpPr>
          <p:nvPr>
            <p:ph type="body" idx="14"/>
          </p:nvPr>
        </p:nvSpPr>
        <p:spPr>
          <a:xfrm>
            <a:off x="361508" y="5741727"/>
            <a:ext cx="5303520" cy="491964"/>
          </a:xfrm>
        </p:spPr>
        <p:txBody>
          <a:bodyPr anchor="ctr">
            <a:normAutofit/>
          </a:bodyPr>
          <a:lstStyle>
            <a:lvl1pPr marL="0" indent="0" algn="l">
              <a:spcBef>
                <a:spcPts val="0"/>
              </a:spcBef>
              <a:buNone/>
              <a:defRPr sz="2000" b="1" i="1">
                <a:solidFill>
                  <a:schemeClr val="tx1"/>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2" name="Text Placeholder 4">
            <a:extLst>
              <a:ext uri="{FF2B5EF4-FFF2-40B4-BE49-F238E27FC236}">
                <a16:creationId xmlns:a16="http://schemas.microsoft.com/office/drawing/2014/main" id="{D0C5A0B9-2EDE-4E12-8F33-F935C1D4C808}"/>
              </a:ext>
            </a:extLst>
          </p:cNvPr>
          <p:cNvSpPr>
            <a:spLocks noGrp="1"/>
          </p:cNvSpPr>
          <p:nvPr>
            <p:ph type="body" sz="quarter" idx="15"/>
          </p:nvPr>
        </p:nvSpPr>
        <p:spPr>
          <a:xfrm>
            <a:off x="6130353" y="5741727"/>
            <a:ext cx="5758210" cy="491964"/>
          </a:xfrm>
        </p:spPr>
        <p:txBody>
          <a:bodyPr anchor="ctr">
            <a:normAutofit/>
          </a:bodyPr>
          <a:lstStyle>
            <a:lvl1pPr marL="0" indent="0" algn="l">
              <a:spcBef>
                <a:spcPts val="0"/>
              </a:spcBef>
              <a:buNone/>
              <a:defRPr sz="2000" b="1" i="1">
                <a:solidFill>
                  <a:schemeClr val="tx1"/>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Tree>
    <p:extLst>
      <p:ext uri="{BB962C8B-B14F-4D97-AF65-F5344CB8AC3E}">
        <p14:creationId xmlns:p14="http://schemas.microsoft.com/office/powerpoint/2010/main" val="1915133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a:t>Mr. John Doe (St ID: 1906XXX)</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US"/>
              <a:t>EEE 400: Title of the Presentation</a:t>
            </a:r>
            <a:endParaRPr lang="en-BD" dirty="0"/>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dirty="0"/>
          </a:p>
        </p:txBody>
      </p:sp>
      <p:sp>
        <p:nvSpPr>
          <p:cNvPr id="9" name="Content Placeholder 2">
            <a:extLst>
              <a:ext uri="{FF2B5EF4-FFF2-40B4-BE49-F238E27FC236}">
                <a16:creationId xmlns:a16="http://schemas.microsoft.com/office/drawing/2014/main" id="{F83BF6E5-C98C-F708-B2BD-4219218A8930}"/>
              </a:ext>
            </a:extLst>
          </p:cNvPr>
          <p:cNvSpPr>
            <a:spLocks noGrp="1"/>
          </p:cNvSpPr>
          <p:nvPr>
            <p:ph sz="half" idx="1"/>
          </p:nvPr>
        </p:nvSpPr>
        <p:spPr>
          <a:xfrm>
            <a:off x="362597" y="1796903"/>
            <a:ext cx="5303520" cy="3913490"/>
          </a:xfrm>
        </p:spPr>
        <p:txBody>
          <a:bodyPr>
            <a:normAutofit/>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Content Placeholder 3">
            <a:extLst>
              <a:ext uri="{FF2B5EF4-FFF2-40B4-BE49-F238E27FC236}">
                <a16:creationId xmlns:a16="http://schemas.microsoft.com/office/drawing/2014/main" id="{9C654A39-EB62-320C-8C11-C8083EC9B194}"/>
              </a:ext>
            </a:extLst>
          </p:cNvPr>
          <p:cNvSpPr>
            <a:spLocks noGrp="1"/>
          </p:cNvSpPr>
          <p:nvPr>
            <p:ph sz="half" idx="2"/>
          </p:nvPr>
        </p:nvSpPr>
        <p:spPr>
          <a:xfrm>
            <a:off x="6120809" y="1796903"/>
            <a:ext cx="5780566" cy="3913490"/>
          </a:xfrm>
        </p:spPr>
        <p:txBody>
          <a:bodyPr>
            <a:normAutofit/>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 name="Text Placeholder 2">
            <a:extLst>
              <a:ext uri="{FF2B5EF4-FFF2-40B4-BE49-F238E27FC236}">
                <a16:creationId xmlns:a16="http://schemas.microsoft.com/office/drawing/2014/main" id="{01592C07-A07E-2C6C-A2ED-5CFA375CA0C7}"/>
              </a:ext>
            </a:extLst>
          </p:cNvPr>
          <p:cNvSpPr>
            <a:spLocks noGrp="1"/>
          </p:cNvSpPr>
          <p:nvPr>
            <p:ph type="body" idx="13"/>
          </p:nvPr>
        </p:nvSpPr>
        <p:spPr>
          <a:xfrm>
            <a:off x="337789" y="1304938"/>
            <a:ext cx="11563586" cy="491964"/>
          </a:xfrm>
        </p:spPr>
        <p:txBody>
          <a:bodyPr anchor="ctr">
            <a:normAutofit/>
          </a:bodyPr>
          <a:lstStyle>
            <a:lvl1pPr marL="0" indent="0" algn="ctr">
              <a:spcBef>
                <a:spcPts val="0"/>
              </a:spcBef>
              <a:buNone/>
              <a:defRPr sz="2800" b="1">
                <a:solidFill>
                  <a:srgbClr val="C00000"/>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2" name="Text Placeholder 4">
            <a:extLst>
              <a:ext uri="{FF2B5EF4-FFF2-40B4-BE49-F238E27FC236}">
                <a16:creationId xmlns:a16="http://schemas.microsoft.com/office/drawing/2014/main" id="{D0C5A0B9-2EDE-4E12-8F33-F935C1D4C808}"/>
              </a:ext>
            </a:extLst>
          </p:cNvPr>
          <p:cNvSpPr>
            <a:spLocks noGrp="1"/>
          </p:cNvSpPr>
          <p:nvPr>
            <p:ph type="body" sz="quarter" idx="15"/>
          </p:nvPr>
        </p:nvSpPr>
        <p:spPr>
          <a:xfrm>
            <a:off x="6130353" y="5741727"/>
            <a:ext cx="5758210" cy="491964"/>
          </a:xfrm>
        </p:spPr>
        <p:txBody>
          <a:bodyPr anchor="ctr">
            <a:normAutofit/>
          </a:bodyPr>
          <a:lstStyle>
            <a:lvl1pPr marL="0" indent="0" algn="l">
              <a:spcBef>
                <a:spcPts val="0"/>
              </a:spcBef>
              <a:buNone/>
              <a:defRPr sz="2000" b="1" i="1">
                <a:solidFill>
                  <a:schemeClr val="tx1"/>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Tree>
    <p:extLst>
      <p:ext uri="{BB962C8B-B14F-4D97-AF65-F5344CB8AC3E}">
        <p14:creationId xmlns:p14="http://schemas.microsoft.com/office/powerpoint/2010/main" val="3515146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52ED7D-C8C9-FC45-9D41-2B197068D5F8}"/>
              </a:ext>
            </a:extLst>
          </p:cNvPr>
          <p:cNvSpPr/>
          <p:nvPr userDrawn="1"/>
        </p:nvSpPr>
        <p:spPr>
          <a:xfrm>
            <a:off x="-3146" y="6297307"/>
            <a:ext cx="12192000" cy="5730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 name="Title Placeholder 1"/>
          <p:cNvSpPr>
            <a:spLocks noGrp="1"/>
          </p:cNvSpPr>
          <p:nvPr>
            <p:ph type="title"/>
          </p:nvPr>
        </p:nvSpPr>
        <p:spPr>
          <a:xfrm>
            <a:off x="329609" y="459714"/>
            <a:ext cx="11546958" cy="729006"/>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329609" y="1493520"/>
            <a:ext cx="11546958" cy="454152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4"/>
          </p:nvPr>
        </p:nvSpPr>
        <p:spPr>
          <a:xfrm>
            <a:off x="11426412" y="6396262"/>
            <a:ext cx="673041" cy="420001"/>
          </a:xfrm>
          <a:prstGeom prst="rect">
            <a:avLst/>
          </a:prstGeom>
        </p:spPr>
        <p:txBody>
          <a:bodyPr vert="horz" lIns="91440" tIns="45720" rIns="91440" bIns="45720" rtlCol="0" anchor="b"/>
          <a:lstStyle>
            <a:lvl1pPr algn="r">
              <a:defRPr sz="2400" b="1">
                <a:solidFill>
                  <a:schemeClr val="bg1"/>
                </a:solidFill>
                <a:latin typeface="Arial Narrow" panose="020B0606020202030204" pitchFamily="34" charset="0"/>
              </a:defRPr>
            </a:lvl1pPr>
          </a:lstStyle>
          <a:p>
            <a:fld id="{E9C29D53-9981-884B-B5B6-B5743DF81FD1}" type="slidenum">
              <a:rPr lang="en-BD" smtClean="0"/>
              <a:pPr/>
              <a:t>‹#›</a:t>
            </a:fld>
            <a:endParaRPr lang="en-BD" dirty="0"/>
          </a:p>
        </p:txBody>
      </p:sp>
      <p:sp>
        <p:nvSpPr>
          <p:cNvPr id="10" name="Date Placeholder 5">
            <a:extLst>
              <a:ext uri="{FF2B5EF4-FFF2-40B4-BE49-F238E27FC236}">
                <a16:creationId xmlns:a16="http://schemas.microsoft.com/office/drawing/2014/main" id="{576C60AE-BF9F-E948-A464-57EC6013BD0B}"/>
              </a:ext>
            </a:extLst>
          </p:cNvPr>
          <p:cNvSpPr>
            <a:spLocks noGrp="1"/>
          </p:cNvSpPr>
          <p:nvPr>
            <p:ph type="dt" sz="half" idx="2"/>
          </p:nvPr>
        </p:nvSpPr>
        <p:spPr>
          <a:xfrm>
            <a:off x="2899149" y="6372123"/>
            <a:ext cx="2993149" cy="447012"/>
          </a:xfrm>
          <a:prstGeom prst="rect">
            <a:avLst/>
          </a:prstGeom>
        </p:spPr>
        <p:txBody>
          <a:bodyPr/>
          <a:lstStyle>
            <a:lvl1pPr>
              <a:defRPr>
                <a:solidFill>
                  <a:schemeClr val="bg1"/>
                </a:solidFill>
                <a:latin typeface="Arial Narrow" panose="020B0606020202030204" pitchFamily="34" charset="0"/>
              </a:defRPr>
            </a:lvl1pPr>
          </a:lstStyle>
          <a:p>
            <a:r>
              <a:rPr lang="en-US"/>
              <a:t>Mr. John Doe (St ID: 1906XXX)</a:t>
            </a:r>
            <a:endParaRPr lang="en-BD" dirty="0"/>
          </a:p>
        </p:txBody>
      </p:sp>
      <p:sp>
        <p:nvSpPr>
          <p:cNvPr id="11" name="Footer Placeholder 6">
            <a:extLst>
              <a:ext uri="{FF2B5EF4-FFF2-40B4-BE49-F238E27FC236}">
                <a16:creationId xmlns:a16="http://schemas.microsoft.com/office/drawing/2014/main" id="{DCD1120D-AD02-624F-AC7B-A52A109ECB59}"/>
              </a:ext>
            </a:extLst>
          </p:cNvPr>
          <p:cNvSpPr>
            <a:spLocks noGrp="1"/>
          </p:cNvSpPr>
          <p:nvPr>
            <p:ph type="ftr" sz="quarter" idx="3"/>
          </p:nvPr>
        </p:nvSpPr>
        <p:spPr>
          <a:xfrm>
            <a:off x="5981700" y="6371739"/>
            <a:ext cx="4291355" cy="447781"/>
          </a:xfrm>
          <a:prstGeom prst="rect">
            <a:avLst/>
          </a:prstGeom>
        </p:spPr>
        <p:txBody>
          <a:bodyPr/>
          <a:lstStyle>
            <a:lvl1pPr algn="l">
              <a:defRPr>
                <a:solidFill>
                  <a:schemeClr val="bg1"/>
                </a:solidFill>
                <a:latin typeface="Arial Narrow" panose="020B0606020202030204" pitchFamily="34" charset="0"/>
              </a:defRPr>
            </a:lvl1pPr>
          </a:lstStyle>
          <a:p>
            <a:r>
              <a:rPr lang="en-US"/>
              <a:t>EEE 400: Title of the Presentation</a:t>
            </a:r>
            <a:endParaRPr lang="en-BD" dirty="0"/>
          </a:p>
        </p:txBody>
      </p:sp>
      <p:pic>
        <p:nvPicPr>
          <p:cNvPr id="5" name="Graphic 4">
            <a:extLst>
              <a:ext uri="{FF2B5EF4-FFF2-40B4-BE49-F238E27FC236}">
                <a16:creationId xmlns:a16="http://schemas.microsoft.com/office/drawing/2014/main" id="{92849F54-1AE9-9CF4-01D8-A745326B63D3}"/>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50016" y="6337301"/>
            <a:ext cx="2608126" cy="503638"/>
          </a:xfrm>
          <a:prstGeom prst="rect">
            <a:avLst/>
          </a:prstGeom>
        </p:spPr>
      </p:pic>
    </p:spTree>
    <p:extLst>
      <p:ext uri="{BB962C8B-B14F-4D97-AF65-F5344CB8AC3E}">
        <p14:creationId xmlns:p14="http://schemas.microsoft.com/office/powerpoint/2010/main" val="4155827765"/>
      </p:ext>
    </p:extLst>
  </p:cSld>
  <p:clrMap bg1="lt1" tx1="dk1" bg2="lt2" tx2="dk2" accent1="accent1" accent2="accent2" accent3="accent3" accent4="accent4" accent5="accent5" accent6="accent6" hlink="hlink" folHlink="folHlink"/>
  <p:sldLayoutIdLst>
    <p:sldLayoutId id="2147483710" r:id="rId1"/>
    <p:sldLayoutId id="2147483726" r:id="rId2"/>
    <p:sldLayoutId id="2147483711" r:id="rId3"/>
    <p:sldLayoutId id="2147483721" r:id="rId4"/>
    <p:sldLayoutId id="2147483719" r:id="rId5"/>
    <p:sldLayoutId id="2147483723" r:id="rId6"/>
    <p:sldLayoutId id="2147483725" r:id="rId7"/>
    <p:sldLayoutId id="2147483729" r:id="rId8"/>
    <p:sldLayoutId id="2147483730" r:id="rId9"/>
    <p:sldLayoutId id="2147483720" r:id="rId10"/>
    <p:sldLayoutId id="2147483718" r:id="rId11"/>
    <p:sldLayoutId id="2147483717" r:id="rId12"/>
    <p:sldLayoutId id="2147483727" r:id="rId13"/>
    <p:sldLayoutId id="2147483722" r:id="rId14"/>
    <p:sldLayoutId id="2147483724" r:id="rId15"/>
  </p:sldLayoutIdLst>
  <p:hf hdr="0"/>
  <p:txStyles>
    <p:titleStyle>
      <a:lvl1pPr algn="l" defTabSz="914400" rtl="0" eaLnBrk="1" latinLnBrk="0" hangingPunct="1">
        <a:lnSpc>
          <a:spcPct val="90000"/>
        </a:lnSpc>
        <a:spcBef>
          <a:spcPct val="0"/>
        </a:spcBef>
        <a:buNone/>
        <a:defRPr lang="en-US" sz="4400" kern="1200" cap="none" spc="0" baseline="0" dirty="0">
          <a:solidFill>
            <a:srgbClr val="C00000"/>
          </a:solidFill>
          <a:effectLst/>
          <a:latin typeface="Arial" panose="020B0604020202020204" pitchFamily="34" charset="0"/>
          <a:ea typeface="+mn-ea"/>
          <a:cs typeface="Arial" panose="020B0604020202020204" pitchFamily="34" charset="0"/>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hyperlink" Target="https://www.academia.edu/31726098/A_Complete_Bangla_OCR_System_for_Printed_Chracters"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6C925-AD3C-084C-A393-173805EA7DAE}"/>
              </a:ext>
            </a:extLst>
          </p:cNvPr>
          <p:cNvSpPr>
            <a:spLocks noGrp="1"/>
          </p:cNvSpPr>
          <p:nvPr>
            <p:ph type="ctrTitle"/>
          </p:nvPr>
        </p:nvSpPr>
        <p:spPr>
          <a:xfrm>
            <a:off x="1771940" y="2120350"/>
            <a:ext cx="9068586" cy="1580405"/>
          </a:xfrm>
        </p:spPr>
        <p:txBody>
          <a:bodyPr/>
          <a:lstStyle/>
          <a:p>
            <a:pPr marL="0" marR="0" algn="ctr">
              <a:spcBef>
                <a:spcPts val="0"/>
              </a:spcBef>
              <a:spcAft>
                <a:spcPts val="0"/>
              </a:spcAft>
            </a:pPr>
            <a:r>
              <a:rPr lang="en-US" sz="3600" b="1" i="0" kern="1400" spc="-50" dirty="0">
                <a:effectLst/>
                <a:latin typeface="Times New Roman" panose="02020603050405020304" pitchFamily="18" charset="0"/>
                <a:ea typeface="Times New Roman" panose="02020603050405020304" pitchFamily="18" charset="0"/>
                <a:cs typeface="Times New Roman" panose="02020603050405020304" pitchFamily="18" charset="0"/>
              </a:rPr>
              <a:t>Bangla Handwritten OCR: A Hybrid </a:t>
            </a:r>
            <a:r>
              <a:rPr lang="en-US" sz="36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Deep Learning</a:t>
            </a:r>
            <a:r>
              <a:rPr lang="en-US" sz="3600" b="1" i="0" kern="1400" spc="-50" dirty="0">
                <a:effectLst/>
                <a:latin typeface="Times New Roman" panose="02020603050405020304" pitchFamily="18" charset="0"/>
                <a:ea typeface="Times New Roman" panose="02020603050405020304" pitchFamily="18" charset="0"/>
                <a:cs typeface="Times New Roman" panose="02020603050405020304" pitchFamily="18" charset="0"/>
              </a:rPr>
              <a:t> Approach</a:t>
            </a:r>
            <a:endParaRPr lang="en-US" sz="3600" kern="1400" spc="-50"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5" name="Subtitle 14">
            <a:extLst>
              <a:ext uri="{FF2B5EF4-FFF2-40B4-BE49-F238E27FC236}">
                <a16:creationId xmlns:a16="http://schemas.microsoft.com/office/drawing/2014/main" id="{5636667E-12AA-33D2-00FA-4C32ED7D002F}"/>
              </a:ext>
            </a:extLst>
          </p:cNvPr>
          <p:cNvSpPr>
            <a:spLocks noGrp="1"/>
          </p:cNvSpPr>
          <p:nvPr>
            <p:ph type="subTitle" idx="1"/>
          </p:nvPr>
        </p:nvSpPr>
        <p:spPr>
          <a:xfrm>
            <a:off x="1442320" y="3892533"/>
            <a:ext cx="7464446" cy="2073511"/>
          </a:xfrm>
        </p:spPr>
        <p:txBody>
          <a:bodyPr>
            <a:normAutofit fontScale="92500" lnSpcReduction="10000"/>
          </a:bodyPr>
          <a:lstStyle/>
          <a:p>
            <a:r>
              <a:rPr lang="en-US" sz="1900" b="1" dirty="0">
                <a:latin typeface="Georgia" panose="02040502050405020303" pitchFamily="18" charset="0"/>
              </a:rPr>
              <a:t>Presented by:</a:t>
            </a:r>
          </a:p>
          <a:p>
            <a:endParaRPr lang="en-US" sz="2100" dirty="0">
              <a:latin typeface="Georgia" panose="02040502050405020303" pitchFamily="18" charset="0"/>
            </a:endParaRPr>
          </a:p>
          <a:p>
            <a:pPr marL="574675" indent="-515938">
              <a:spcAft>
                <a:spcPts val="600"/>
              </a:spcAft>
              <a:buAutoNum type="arabicPeriod"/>
            </a:pPr>
            <a:r>
              <a:rPr lang="en-US" sz="3200" dirty="0">
                <a:latin typeface="Georgia" panose="02040502050405020303" pitchFamily="18" charset="0"/>
              </a:rPr>
              <a:t>Sumaiya Salekin</a:t>
            </a:r>
            <a:br>
              <a:rPr lang="en-US" sz="3200" dirty="0">
                <a:latin typeface="Georgia" panose="02040502050405020303" pitchFamily="18" charset="0"/>
              </a:rPr>
            </a:br>
            <a:r>
              <a:rPr lang="en-US" dirty="0">
                <a:latin typeface="Georgia" panose="02040502050405020303" pitchFamily="18" charset="0"/>
              </a:rPr>
              <a:t>Student ID: 1806191</a:t>
            </a:r>
          </a:p>
          <a:p>
            <a:pPr marL="574675" indent="-515938">
              <a:spcAft>
                <a:spcPts val="600"/>
              </a:spcAft>
              <a:buFont typeface="Garamond" pitchFamily="18" charset="0"/>
              <a:buAutoNum type="arabicPeriod"/>
            </a:pPr>
            <a:r>
              <a:rPr lang="en-US" sz="3200" dirty="0">
                <a:latin typeface="Georgia" panose="02040502050405020303" pitchFamily="18" charset="0"/>
              </a:rPr>
              <a:t>Aye Thein </a:t>
            </a:r>
            <a:r>
              <a:rPr lang="en-US" sz="3200" dirty="0" err="1">
                <a:latin typeface="Georgia" panose="02040502050405020303" pitchFamily="18" charset="0"/>
              </a:rPr>
              <a:t>Maung</a:t>
            </a:r>
            <a:br>
              <a:rPr lang="en-US" sz="3200" dirty="0">
                <a:latin typeface="Georgia" panose="02040502050405020303" pitchFamily="18" charset="0"/>
              </a:rPr>
            </a:br>
            <a:r>
              <a:rPr lang="en-US" dirty="0">
                <a:latin typeface="Georgia" panose="02040502050405020303" pitchFamily="18" charset="0"/>
              </a:rPr>
              <a:t>Student ID: 1806195</a:t>
            </a:r>
            <a:endParaRPr lang="en-GB" dirty="0">
              <a:latin typeface="Georgia" panose="02040502050405020303" pitchFamily="18" charset="0"/>
            </a:endParaRPr>
          </a:p>
          <a:p>
            <a:pPr marL="574675" indent="-515938">
              <a:buAutoNum type="arabicPeriod"/>
            </a:pPr>
            <a:endParaRPr lang="en-GB" dirty="0">
              <a:latin typeface="Georgia" panose="02040502050405020303" pitchFamily="18" charset="0"/>
            </a:endParaRPr>
          </a:p>
        </p:txBody>
      </p:sp>
      <p:sp>
        <p:nvSpPr>
          <p:cNvPr id="17" name="Date Placeholder 16">
            <a:extLst>
              <a:ext uri="{FF2B5EF4-FFF2-40B4-BE49-F238E27FC236}">
                <a16:creationId xmlns:a16="http://schemas.microsoft.com/office/drawing/2014/main" id="{9FB0854C-9268-D505-25FF-72F1E27B8014}"/>
              </a:ext>
            </a:extLst>
          </p:cNvPr>
          <p:cNvSpPr>
            <a:spLocks noGrp="1"/>
          </p:cNvSpPr>
          <p:nvPr>
            <p:ph type="dt" sz="half" idx="2"/>
          </p:nvPr>
        </p:nvSpPr>
        <p:spPr>
          <a:xfrm>
            <a:off x="3039440" y="6358750"/>
            <a:ext cx="2373280" cy="447012"/>
          </a:xfrm>
        </p:spPr>
        <p:txBody>
          <a:bodyPr/>
          <a:lstStyle/>
          <a:p>
            <a:r>
              <a:rPr lang="en-US"/>
              <a:t>Mr. John Doe (St ID: 1906XXX)</a:t>
            </a:r>
            <a:endParaRPr lang="en-BD" dirty="0"/>
          </a:p>
        </p:txBody>
      </p:sp>
      <p:sp>
        <p:nvSpPr>
          <p:cNvPr id="19" name="Slide Number Placeholder 18">
            <a:extLst>
              <a:ext uri="{FF2B5EF4-FFF2-40B4-BE49-F238E27FC236}">
                <a16:creationId xmlns:a16="http://schemas.microsoft.com/office/drawing/2014/main" id="{577D0144-D3BB-C357-9F8E-7D9591A7EAF2}"/>
              </a:ext>
            </a:extLst>
          </p:cNvPr>
          <p:cNvSpPr>
            <a:spLocks noGrp="1"/>
          </p:cNvSpPr>
          <p:nvPr>
            <p:ph type="sldNum" sz="quarter" idx="4"/>
          </p:nvPr>
        </p:nvSpPr>
        <p:spPr/>
        <p:txBody>
          <a:bodyPr/>
          <a:lstStyle/>
          <a:p>
            <a:fld id="{E9C29D53-9981-884B-B5B6-B5743DF81FD1}" type="slidenum">
              <a:rPr lang="en-BD" smtClean="0"/>
              <a:pPr/>
              <a:t>1</a:t>
            </a:fld>
            <a:endParaRPr lang="en-BD" dirty="0"/>
          </a:p>
        </p:txBody>
      </p:sp>
      <p:sp>
        <p:nvSpPr>
          <p:cNvPr id="20" name="Title 1">
            <a:extLst>
              <a:ext uri="{FF2B5EF4-FFF2-40B4-BE49-F238E27FC236}">
                <a16:creationId xmlns:a16="http://schemas.microsoft.com/office/drawing/2014/main" id="{CECC13EE-FBCE-10C6-EB5D-43BB62188098}"/>
              </a:ext>
            </a:extLst>
          </p:cNvPr>
          <p:cNvSpPr txBox="1">
            <a:spLocks/>
          </p:cNvSpPr>
          <p:nvPr/>
        </p:nvSpPr>
        <p:spPr>
          <a:xfrm>
            <a:off x="1750980" y="987073"/>
            <a:ext cx="8690042" cy="510153"/>
          </a:xfrm>
          <a:prstGeom prst="rect">
            <a:avLst/>
          </a:prstGeom>
        </p:spPr>
        <p:txBody>
          <a:bodyPr vert="horz" lIns="91440" tIns="45720" rIns="91440" bIns="45720" rtlCol="0" anchor="ctr">
            <a:noAutofit/>
          </a:bodyPr>
          <a:lstStyle>
            <a:lvl1pPr algn="ctr" defTabSz="914400" rtl="0" eaLnBrk="1" latinLnBrk="0" hangingPunct="1">
              <a:lnSpc>
                <a:spcPct val="83000"/>
              </a:lnSpc>
              <a:spcBef>
                <a:spcPct val="0"/>
              </a:spcBef>
              <a:buNone/>
              <a:defRPr lang="en-US" sz="7200" b="0" kern="1200" cap="all" spc="-100" baseline="0" dirty="0">
                <a:solidFill>
                  <a:schemeClr val="tx1">
                    <a:lumMod val="85000"/>
                    <a:lumOff val="15000"/>
                  </a:schemeClr>
                </a:solidFill>
                <a:effectLst/>
                <a:latin typeface="+mj-lt"/>
                <a:ea typeface="+mn-ea"/>
                <a:cs typeface="+mn-cs"/>
              </a:defRPr>
            </a:lvl1pPr>
          </a:lstStyle>
          <a:p>
            <a:r>
              <a:rPr lang="en-GB" sz="3600" cap="small" dirty="0">
                <a:solidFill>
                  <a:schemeClr val="bg1"/>
                </a:solidFill>
                <a:latin typeface="Georgia" panose="02040502050405020303" pitchFamily="18" charset="0"/>
              </a:rPr>
              <a:t>EEE 400 (June 2024) - Final Examination</a:t>
            </a:r>
          </a:p>
        </p:txBody>
      </p:sp>
      <p:sp>
        <p:nvSpPr>
          <p:cNvPr id="21" name="TextBox 20">
            <a:extLst>
              <a:ext uri="{FF2B5EF4-FFF2-40B4-BE49-F238E27FC236}">
                <a16:creationId xmlns:a16="http://schemas.microsoft.com/office/drawing/2014/main" id="{BB547222-A76B-567F-F82E-B34979900BE4}"/>
              </a:ext>
            </a:extLst>
          </p:cNvPr>
          <p:cNvSpPr txBox="1"/>
          <p:nvPr/>
        </p:nvSpPr>
        <p:spPr>
          <a:xfrm>
            <a:off x="7464263" y="3887882"/>
            <a:ext cx="5808896" cy="2416046"/>
          </a:xfrm>
          <a:prstGeom prst="rect">
            <a:avLst/>
          </a:prstGeom>
          <a:noFill/>
        </p:spPr>
        <p:txBody>
          <a:bodyPr wrap="square" lIns="91440" tIns="45720" rIns="91440" bIns="45720" rtlCol="0" anchor="t">
            <a:spAutoFit/>
          </a:bodyPr>
          <a:lstStyle/>
          <a:p>
            <a:pPr>
              <a:spcAft>
                <a:spcPts val="600"/>
              </a:spcAft>
            </a:pPr>
            <a:r>
              <a:rPr lang="en-US" b="1">
                <a:latin typeface="Georgia"/>
              </a:rPr>
              <a:t>Examination Committee:</a:t>
            </a:r>
          </a:p>
          <a:p>
            <a:pPr marL="342900" indent="-342900">
              <a:spcAft>
                <a:spcPts val="600"/>
              </a:spcAft>
              <a:buFont typeface="+mj-lt"/>
              <a:buAutoNum type="arabicPeriod"/>
            </a:pPr>
            <a:r>
              <a:rPr lang="en-US" sz="1800" b="0" i="0">
                <a:solidFill>
                  <a:srgbClr val="000000"/>
                </a:solidFill>
                <a:effectLst/>
                <a:latin typeface="Georgia"/>
              </a:rPr>
              <a:t>Dr. Mohammad </a:t>
            </a:r>
            <a:r>
              <a:rPr lang="en-US" sz="1800" b="0" i="0" err="1">
                <a:solidFill>
                  <a:srgbClr val="000000"/>
                </a:solidFill>
                <a:effectLst/>
                <a:latin typeface="Georgia"/>
              </a:rPr>
              <a:t>Ariful</a:t>
            </a:r>
            <a:r>
              <a:rPr lang="en-US" sz="1800" b="0" i="0">
                <a:solidFill>
                  <a:srgbClr val="000000"/>
                </a:solidFill>
                <a:effectLst/>
                <a:latin typeface="Georgia"/>
              </a:rPr>
              <a:t> Haque</a:t>
            </a:r>
            <a:br>
              <a:rPr lang="en-US" dirty="0">
                <a:latin typeface="Georgia" panose="02040502050405020303" pitchFamily="18" charset="0"/>
              </a:rPr>
            </a:br>
            <a:r>
              <a:rPr lang="en-US">
                <a:latin typeface="Georgia"/>
              </a:rPr>
              <a:t> (Supervisor)</a:t>
            </a:r>
          </a:p>
          <a:p>
            <a:pPr>
              <a:spcAft>
                <a:spcPts val="600"/>
              </a:spcAft>
            </a:pPr>
            <a:r>
              <a:rPr lang="en-US">
                <a:latin typeface="Georgia"/>
              </a:rPr>
              <a:t>2.   Dr. Mohammed </a:t>
            </a:r>
            <a:r>
              <a:rPr lang="en-US" err="1">
                <a:latin typeface="Georgia"/>
              </a:rPr>
              <a:t>Imamul</a:t>
            </a:r>
            <a:r>
              <a:rPr lang="en-US">
                <a:latin typeface="Georgia"/>
              </a:rPr>
              <a:t> Hassan Bhuiyan </a:t>
            </a:r>
            <a:endParaRPr lang="en-US">
              <a:solidFill>
                <a:srgbClr val="000000"/>
              </a:solidFill>
              <a:latin typeface="Georgia" panose="02040502050405020303" pitchFamily="18" charset="0"/>
            </a:endParaRPr>
          </a:p>
          <a:p>
            <a:pPr>
              <a:spcAft>
                <a:spcPts val="600"/>
              </a:spcAft>
            </a:pPr>
            <a:r>
              <a:rPr lang="en-US">
                <a:solidFill>
                  <a:srgbClr val="000000"/>
                </a:solidFill>
                <a:latin typeface="Georgia"/>
              </a:rPr>
              <a:t>       (Member)</a:t>
            </a:r>
            <a:endParaRPr lang="en-US">
              <a:latin typeface="Georgia" panose="02040502050405020303" pitchFamily="18" charset="0"/>
            </a:endParaRPr>
          </a:p>
          <a:p>
            <a:pPr>
              <a:spcAft>
                <a:spcPts val="600"/>
              </a:spcAft>
            </a:pPr>
            <a:r>
              <a:rPr lang="en-US">
                <a:latin typeface="Georgia"/>
              </a:rPr>
              <a:t>3.    Dr. Hafiz Imtiaz </a:t>
            </a:r>
            <a:endParaRPr lang="en-GB">
              <a:latin typeface="Georgia"/>
            </a:endParaRPr>
          </a:p>
          <a:p>
            <a:pPr>
              <a:spcAft>
                <a:spcPts val="600"/>
              </a:spcAft>
            </a:pPr>
            <a:r>
              <a:rPr lang="en-US">
                <a:latin typeface="Georgia"/>
              </a:rPr>
              <a:t>  (Member)</a:t>
            </a:r>
            <a:endParaRPr lang="en-GB">
              <a:latin typeface="Georgia"/>
            </a:endParaRPr>
          </a:p>
        </p:txBody>
      </p:sp>
      <p:sp>
        <p:nvSpPr>
          <p:cNvPr id="22" name="Title 1">
            <a:extLst>
              <a:ext uri="{FF2B5EF4-FFF2-40B4-BE49-F238E27FC236}">
                <a16:creationId xmlns:a16="http://schemas.microsoft.com/office/drawing/2014/main" id="{DA43A702-4CF0-D740-2F5E-625EB6ED414A}"/>
              </a:ext>
            </a:extLst>
          </p:cNvPr>
          <p:cNvSpPr txBox="1">
            <a:spLocks/>
          </p:cNvSpPr>
          <p:nvPr/>
        </p:nvSpPr>
        <p:spPr>
          <a:xfrm>
            <a:off x="2456330" y="1561024"/>
            <a:ext cx="7279341" cy="460551"/>
          </a:xfrm>
          <a:prstGeom prst="rect">
            <a:avLst/>
          </a:prstGeom>
        </p:spPr>
        <p:txBody>
          <a:bodyPr vert="horz" lIns="91440" tIns="45720" rIns="91440" bIns="45720" rtlCol="0" anchor="ctr">
            <a:noAutofit/>
          </a:bodyPr>
          <a:lstStyle>
            <a:lvl1pPr algn="ctr" defTabSz="914400" rtl="0" eaLnBrk="1" latinLnBrk="0" hangingPunct="1">
              <a:lnSpc>
                <a:spcPct val="83000"/>
              </a:lnSpc>
              <a:spcBef>
                <a:spcPct val="0"/>
              </a:spcBef>
              <a:buNone/>
              <a:defRPr lang="en-US" sz="7200" b="0" kern="1200" cap="all" spc="-100" baseline="0" dirty="0">
                <a:solidFill>
                  <a:schemeClr val="tx1">
                    <a:lumMod val="85000"/>
                    <a:lumOff val="15000"/>
                  </a:schemeClr>
                </a:solidFill>
                <a:effectLst/>
                <a:latin typeface="+mj-lt"/>
                <a:ea typeface="+mn-ea"/>
                <a:cs typeface="+mn-cs"/>
              </a:defRPr>
            </a:lvl1pPr>
          </a:lstStyle>
          <a:p>
            <a:r>
              <a:rPr lang="en-US" sz="2800" cap="none" dirty="0">
                <a:solidFill>
                  <a:schemeClr val="bg1"/>
                </a:solidFill>
                <a:latin typeface="Georgia" panose="02040502050405020303" pitchFamily="18" charset="0"/>
              </a:rPr>
              <a:t>Presentation D</a:t>
            </a:r>
            <a:r>
              <a:rPr lang="en-GB" sz="2800" cap="none" dirty="0">
                <a:solidFill>
                  <a:schemeClr val="bg1"/>
                </a:solidFill>
                <a:latin typeface="Georgia" panose="02040502050405020303" pitchFamily="18" charset="0"/>
              </a:rPr>
              <a:t>ate: 24</a:t>
            </a:r>
            <a:r>
              <a:rPr lang="en-GB" sz="2800" cap="none" baseline="30000" dirty="0">
                <a:solidFill>
                  <a:schemeClr val="bg1"/>
                </a:solidFill>
                <a:latin typeface="Georgia" panose="02040502050405020303" pitchFamily="18" charset="0"/>
              </a:rPr>
              <a:t>th</a:t>
            </a:r>
            <a:r>
              <a:rPr lang="en-GB" sz="2800" cap="none" dirty="0">
                <a:solidFill>
                  <a:schemeClr val="bg1"/>
                </a:solidFill>
                <a:latin typeface="Georgia" panose="02040502050405020303" pitchFamily="18" charset="0"/>
              </a:rPr>
              <a:t> June, 2024</a:t>
            </a:r>
          </a:p>
        </p:txBody>
      </p:sp>
      <p:sp>
        <p:nvSpPr>
          <p:cNvPr id="23" name="Title 1">
            <a:extLst>
              <a:ext uri="{FF2B5EF4-FFF2-40B4-BE49-F238E27FC236}">
                <a16:creationId xmlns:a16="http://schemas.microsoft.com/office/drawing/2014/main" id="{744D3B9B-4D47-C622-5934-3A8FA182B243}"/>
              </a:ext>
            </a:extLst>
          </p:cNvPr>
          <p:cNvSpPr txBox="1">
            <a:spLocks/>
          </p:cNvSpPr>
          <p:nvPr/>
        </p:nvSpPr>
        <p:spPr>
          <a:xfrm>
            <a:off x="-539342" y="56219"/>
            <a:ext cx="13270684" cy="835597"/>
          </a:xfrm>
          <a:prstGeom prst="rect">
            <a:avLst/>
          </a:prstGeom>
        </p:spPr>
        <p:txBody>
          <a:bodyPr vert="horz" lIns="91440" tIns="45720" rIns="91440" bIns="45720" rtlCol="0" anchor="ctr">
            <a:noAutofit/>
          </a:bodyPr>
          <a:lstStyle>
            <a:lvl1pPr algn="ctr" defTabSz="914400" rtl="0" eaLnBrk="1" latinLnBrk="0" hangingPunct="1">
              <a:lnSpc>
                <a:spcPct val="83000"/>
              </a:lnSpc>
              <a:spcBef>
                <a:spcPct val="0"/>
              </a:spcBef>
              <a:buNone/>
              <a:defRPr lang="en-US" sz="7200" b="0" kern="1200" cap="all" spc="-100" baseline="0" dirty="0">
                <a:solidFill>
                  <a:schemeClr val="tx1">
                    <a:lumMod val="85000"/>
                    <a:lumOff val="15000"/>
                  </a:schemeClr>
                </a:solidFill>
                <a:effectLst/>
                <a:latin typeface="+mj-lt"/>
                <a:ea typeface="+mn-ea"/>
                <a:cs typeface="+mn-cs"/>
              </a:defRPr>
            </a:lvl1pPr>
          </a:lstStyle>
          <a:p>
            <a:r>
              <a:rPr lang="en-GB" sz="2800" cap="small" spc="300" dirty="0">
                <a:solidFill>
                  <a:schemeClr val="bg1"/>
                </a:solidFill>
                <a:latin typeface="Georgia" panose="02040502050405020303" pitchFamily="18" charset="0"/>
              </a:rPr>
              <a:t>Bangladesh University of Engineering and Technology</a:t>
            </a:r>
          </a:p>
          <a:p>
            <a:r>
              <a:rPr lang="en-GB" sz="2800" cap="small" spc="300" dirty="0">
                <a:solidFill>
                  <a:schemeClr val="bg1"/>
                </a:solidFill>
                <a:latin typeface="Georgia" panose="02040502050405020303" pitchFamily="18" charset="0"/>
              </a:rPr>
              <a:t>Department of Electrical and Electronic Engineering</a:t>
            </a:r>
          </a:p>
        </p:txBody>
      </p:sp>
      <p:sp>
        <p:nvSpPr>
          <p:cNvPr id="3" name="Footer Placeholder 2">
            <a:extLst>
              <a:ext uri="{FF2B5EF4-FFF2-40B4-BE49-F238E27FC236}">
                <a16:creationId xmlns:a16="http://schemas.microsoft.com/office/drawing/2014/main" id="{EF571356-DE01-9E19-1EAA-095B9309951C}"/>
              </a:ext>
            </a:extLst>
          </p:cNvPr>
          <p:cNvSpPr>
            <a:spLocks noGrp="1"/>
          </p:cNvSpPr>
          <p:nvPr>
            <p:ph type="ftr" sz="quarter" idx="3"/>
          </p:nvPr>
        </p:nvSpPr>
        <p:spPr/>
        <p:txBody>
          <a:bodyPr/>
          <a:lstStyle/>
          <a:p>
            <a:r>
              <a:rPr lang="en-US"/>
              <a:t>EEE 400: Title of the Presentation</a:t>
            </a:r>
            <a:endParaRPr lang="en-BD" dirty="0"/>
          </a:p>
        </p:txBody>
      </p:sp>
    </p:spTree>
    <p:extLst>
      <p:ext uri="{BB962C8B-B14F-4D97-AF65-F5344CB8AC3E}">
        <p14:creationId xmlns:p14="http://schemas.microsoft.com/office/powerpoint/2010/main" val="2778246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1922-41B2-98F1-10B6-9A3E39A65C13}"/>
              </a:ext>
            </a:extLst>
          </p:cNvPr>
          <p:cNvSpPr>
            <a:spLocks noGrp="1"/>
          </p:cNvSpPr>
          <p:nvPr>
            <p:ph type="title"/>
          </p:nvPr>
        </p:nvSpPr>
        <p:spPr>
          <a:xfrm>
            <a:off x="329609" y="459714"/>
            <a:ext cx="11546958" cy="729006"/>
          </a:xfrm>
        </p:spPr>
        <p:txBody>
          <a:bodyPr/>
          <a:lstStyle/>
          <a:p>
            <a:r>
              <a:rPr lang="en-US" dirty="0">
                <a:latin typeface="Georgia" panose="02040502050405020303" pitchFamily="18" charset="0"/>
              </a:rPr>
              <a:t>Literature Review</a:t>
            </a:r>
            <a:endParaRPr lang="en-GB" dirty="0">
              <a:latin typeface="Georgia" panose="02040502050405020303" pitchFamily="18" charset="0"/>
            </a:endParaRPr>
          </a:p>
        </p:txBody>
      </p:sp>
      <p:sp>
        <p:nvSpPr>
          <p:cNvPr id="4" name="Date Placeholder 3">
            <a:extLst>
              <a:ext uri="{FF2B5EF4-FFF2-40B4-BE49-F238E27FC236}">
                <a16:creationId xmlns:a16="http://schemas.microsoft.com/office/drawing/2014/main" id="{BBF66BE7-9DB6-AAA9-FCF2-702C812874F4}"/>
              </a:ext>
            </a:extLst>
          </p:cNvPr>
          <p:cNvSpPr>
            <a:spLocks noGrp="1"/>
          </p:cNvSpPr>
          <p:nvPr>
            <p:ph type="dt" sz="half" idx="10"/>
          </p:nvPr>
        </p:nvSpPr>
        <p:spPr>
          <a:xfrm>
            <a:off x="2899149" y="6372123"/>
            <a:ext cx="3358795" cy="447012"/>
          </a:xfrm>
        </p:spPr>
        <p:txBody>
          <a:bodyPr/>
          <a:lstStyle/>
          <a:p>
            <a:r>
              <a:rPr lang="en-US" dirty="0"/>
              <a:t>Sumaiya Salekin (St ID: 1806191)</a:t>
            </a:r>
            <a:endParaRPr lang="en-BD" dirty="0"/>
          </a:p>
        </p:txBody>
      </p:sp>
      <p:sp>
        <p:nvSpPr>
          <p:cNvPr id="18" name="Text Placeholder 17">
            <a:extLst>
              <a:ext uri="{FF2B5EF4-FFF2-40B4-BE49-F238E27FC236}">
                <a16:creationId xmlns:a16="http://schemas.microsoft.com/office/drawing/2014/main" id="{43BDD1FA-FE55-4823-AC8F-709FE3B577BD}"/>
              </a:ext>
            </a:extLst>
          </p:cNvPr>
          <p:cNvSpPr>
            <a:spLocks noGrp="1"/>
          </p:cNvSpPr>
          <p:nvPr>
            <p:ph type="body" idx="13"/>
          </p:nvPr>
        </p:nvSpPr>
        <p:spPr>
          <a:xfrm>
            <a:off x="312980" y="1313822"/>
            <a:ext cx="5303520" cy="491964"/>
          </a:xfrm>
        </p:spPr>
        <p:txBody>
          <a:bodyPr>
            <a:normAutofit fontScale="77500" lnSpcReduction="20000"/>
          </a:bodyPr>
          <a:lstStyle/>
          <a:p>
            <a:r>
              <a:rPr lang="en-US" dirty="0">
                <a:latin typeface="Georgia" panose="02040502050405020303" pitchFamily="18" charset="0"/>
              </a:rPr>
              <a:t>Classification of OCR Techniques</a:t>
            </a:r>
          </a:p>
        </p:txBody>
      </p:sp>
      <p:sp>
        <p:nvSpPr>
          <p:cNvPr id="5" name="Footer Placeholder 2">
            <a:extLst>
              <a:ext uri="{FF2B5EF4-FFF2-40B4-BE49-F238E27FC236}">
                <a16:creationId xmlns:a16="http://schemas.microsoft.com/office/drawing/2014/main" id="{CBA2AC4C-F2CC-EC86-1125-835841ED4932}"/>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
        <p:nvSpPr>
          <p:cNvPr id="39" name="TextBox 38">
            <a:extLst>
              <a:ext uri="{FF2B5EF4-FFF2-40B4-BE49-F238E27FC236}">
                <a16:creationId xmlns:a16="http://schemas.microsoft.com/office/drawing/2014/main" id="{F4FE698B-1EDF-4F13-B0B8-A0CE0BBD1E99}"/>
              </a:ext>
            </a:extLst>
          </p:cNvPr>
          <p:cNvSpPr txBox="1"/>
          <p:nvPr/>
        </p:nvSpPr>
        <p:spPr>
          <a:xfrm>
            <a:off x="1280160" y="2214880"/>
            <a:ext cx="9893440" cy="1938992"/>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Two </a:t>
            </a:r>
            <a:r>
              <a:rPr lang="en-US" sz="2400" dirty="0">
                <a:latin typeface="Times New Roman" panose="02020603050405020304" pitchFamily="18" charset="0"/>
                <a:cs typeface="Times New Roman" panose="02020603050405020304" pitchFamily="18" charset="0"/>
              </a:rPr>
              <a:t>Broad Classes: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Feature Extraction Method</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Segmentation Method</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Different </a:t>
            </a:r>
            <a:r>
              <a:rPr lang="en-US" sz="2400" b="1" dirty="0">
                <a:latin typeface="Times New Roman" panose="02020603050405020304" pitchFamily="18" charset="0"/>
                <a:cs typeface="Times New Roman" panose="02020603050405020304" pitchFamily="18" charset="0"/>
              </a:rPr>
              <a:t>Classifiers </a:t>
            </a:r>
            <a:r>
              <a:rPr lang="en-US" sz="2400" dirty="0">
                <a:latin typeface="Times New Roman" panose="02020603050405020304" pitchFamily="18" charset="0"/>
                <a:cs typeface="Times New Roman" panose="02020603050405020304" pitchFamily="18" charset="0"/>
              </a:rPr>
              <a:t>are used with these methods to get the highest accuracy.</a:t>
            </a:r>
          </a:p>
        </p:txBody>
      </p:sp>
    </p:spTree>
    <p:extLst>
      <p:ext uri="{BB962C8B-B14F-4D97-AF65-F5344CB8AC3E}">
        <p14:creationId xmlns:p14="http://schemas.microsoft.com/office/powerpoint/2010/main" val="2461286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1922-41B2-98F1-10B6-9A3E39A65C13}"/>
              </a:ext>
            </a:extLst>
          </p:cNvPr>
          <p:cNvSpPr>
            <a:spLocks noGrp="1"/>
          </p:cNvSpPr>
          <p:nvPr>
            <p:ph type="title"/>
          </p:nvPr>
        </p:nvSpPr>
        <p:spPr>
          <a:xfrm>
            <a:off x="329609" y="459714"/>
            <a:ext cx="11546958" cy="729006"/>
          </a:xfrm>
        </p:spPr>
        <p:txBody>
          <a:bodyPr/>
          <a:lstStyle/>
          <a:p>
            <a:r>
              <a:rPr lang="en-US" dirty="0">
                <a:latin typeface="Georgia" panose="02040502050405020303" pitchFamily="18" charset="0"/>
              </a:rPr>
              <a:t>Literature Review</a:t>
            </a:r>
            <a:endParaRPr lang="en-GB" dirty="0">
              <a:latin typeface="Georgia" panose="02040502050405020303" pitchFamily="18" charset="0"/>
            </a:endParaRPr>
          </a:p>
        </p:txBody>
      </p:sp>
      <p:sp>
        <p:nvSpPr>
          <p:cNvPr id="4" name="Date Placeholder 3">
            <a:extLst>
              <a:ext uri="{FF2B5EF4-FFF2-40B4-BE49-F238E27FC236}">
                <a16:creationId xmlns:a16="http://schemas.microsoft.com/office/drawing/2014/main" id="{BBF66BE7-9DB6-AAA9-FCF2-702C812874F4}"/>
              </a:ext>
            </a:extLst>
          </p:cNvPr>
          <p:cNvSpPr>
            <a:spLocks noGrp="1"/>
          </p:cNvSpPr>
          <p:nvPr>
            <p:ph type="dt" sz="half" idx="10"/>
          </p:nvPr>
        </p:nvSpPr>
        <p:spPr>
          <a:xfrm>
            <a:off x="2899149" y="6372123"/>
            <a:ext cx="3358795" cy="447012"/>
          </a:xfrm>
        </p:spPr>
        <p:txBody>
          <a:bodyPr/>
          <a:lstStyle/>
          <a:p>
            <a:r>
              <a:rPr lang="en-US" dirty="0"/>
              <a:t>Sumaiya Salekin (St ID: 1806191)</a:t>
            </a:r>
            <a:endParaRPr lang="en-BD" dirty="0"/>
          </a:p>
        </p:txBody>
      </p:sp>
      <p:sp>
        <p:nvSpPr>
          <p:cNvPr id="18" name="Text Placeholder 17">
            <a:extLst>
              <a:ext uri="{FF2B5EF4-FFF2-40B4-BE49-F238E27FC236}">
                <a16:creationId xmlns:a16="http://schemas.microsoft.com/office/drawing/2014/main" id="{43BDD1FA-FE55-4823-AC8F-709FE3B577BD}"/>
              </a:ext>
            </a:extLst>
          </p:cNvPr>
          <p:cNvSpPr>
            <a:spLocks noGrp="1"/>
          </p:cNvSpPr>
          <p:nvPr>
            <p:ph type="body" idx="13"/>
          </p:nvPr>
        </p:nvSpPr>
        <p:spPr>
          <a:xfrm>
            <a:off x="312980" y="1313822"/>
            <a:ext cx="5303520" cy="491964"/>
          </a:xfrm>
        </p:spPr>
        <p:txBody>
          <a:bodyPr>
            <a:normAutofit lnSpcReduction="10000"/>
          </a:bodyPr>
          <a:lstStyle/>
          <a:p>
            <a:r>
              <a:rPr lang="en-US" dirty="0">
                <a:latin typeface="Georgia" panose="02040502050405020303" pitchFamily="18" charset="0"/>
              </a:rPr>
              <a:t>Feature Extraction Method</a:t>
            </a:r>
          </a:p>
        </p:txBody>
      </p:sp>
      <p:sp>
        <p:nvSpPr>
          <p:cNvPr id="5" name="Footer Placeholder 2">
            <a:extLst>
              <a:ext uri="{FF2B5EF4-FFF2-40B4-BE49-F238E27FC236}">
                <a16:creationId xmlns:a16="http://schemas.microsoft.com/office/drawing/2014/main" id="{CBA2AC4C-F2CC-EC86-1125-835841ED4932}"/>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
        <p:nvSpPr>
          <p:cNvPr id="39" name="TextBox 38">
            <a:extLst>
              <a:ext uri="{FF2B5EF4-FFF2-40B4-BE49-F238E27FC236}">
                <a16:creationId xmlns:a16="http://schemas.microsoft.com/office/drawing/2014/main" id="{F4FE698B-1EDF-4F13-B0B8-A0CE0BBD1E99}"/>
              </a:ext>
            </a:extLst>
          </p:cNvPr>
          <p:cNvSpPr txBox="1"/>
          <p:nvPr/>
        </p:nvSpPr>
        <p:spPr>
          <a:xfrm>
            <a:off x="1788160" y="2657794"/>
            <a:ext cx="9893440" cy="1815882"/>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Hand-crafted Features</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Transform-based Features</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Machine learning Features</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Deep-learning Features</a:t>
            </a:r>
          </a:p>
        </p:txBody>
      </p:sp>
    </p:spTree>
    <p:extLst>
      <p:ext uri="{BB962C8B-B14F-4D97-AF65-F5344CB8AC3E}">
        <p14:creationId xmlns:p14="http://schemas.microsoft.com/office/powerpoint/2010/main" val="2345875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1922-41B2-98F1-10B6-9A3E39A65C13}"/>
              </a:ext>
            </a:extLst>
          </p:cNvPr>
          <p:cNvSpPr>
            <a:spLocks noGrp="1"/>
          </p:cNvSpPr>
          <p:nvPr>
            <p:ph type="title"/>
          </p:nvPr>
        </p:nvSpPr>
        <p:spPr>
          <a:xfrm>
            <a:off x="329609" y="459714"/>
            <a:ext cx="11546958" cy="729006"/>
          </a:xfrm>
        </p:spPr>
        <p:txBody>
          <a:bodyPr/>
          <a:lstStyle/>
          <a:p>
            <a:r>
              <a:rPr lang="en-US" dirty="0">
                <a:latin typeface="Georgia" panose="02040502050405020303" pitchFamily="18" charset="0"/>
              </a:rPr>
              <a:t>Literature Review</a:t>
            </a:r>
            <a:endParaRPr lang="en-GB" dirty="0">
              <a:latin typeface="Georgia" panose="02040502050405020303" pitchFamily="18" charset="0"/>
            </a:endParaRPr>
          </a:p>
        </p:txBody>
      </p:sp>
      <p:sp>
        <p:nvSpPr>
          <p:cNvPr id="4" name="Date Placeholder 3">
            <a:extLst>
              <a:ext uri="{FF2B5EF4-FFF2-40B4-BE49-F238E27FC236}">
                <a16:creationId xmlns:a16="http://schemas.microsoft.com/office/drawing/2014/main" id="{BBF66BE7-9DB6-AAA9-FCF2-702C812874F4}"/>
              </a:ext>
            </a:extLst>
          </p:cNvPr>
          <p:cNvSpPr>
            <a:spLocks noGrp="1"/>
          </p:cNvSpPr>
          <p:nvPr>
            <p:ph type="dt" sz="half" idx="10"/>
          </p:nvPr>
        </p:nvSpPr>
        <p:spPr>
          <a:xfrm>
            <a:off x="2899149" y="6372123"/>
            <a:ext cx="3358795" cy="447012"/>
          </a:xfrm>
        </p:spPr>
        <p:txBody>
          <a:bodyPr/>
          <a:lstStyle/>
          <a:p>
            <a:r>
              <a:rPr lang="en-US" dirty="0"/>
              <a:t>Sumaiya Salekin (St ID: 1806191)</a:t>
            </a:r>
            <a:endParaRPr lang="en-BD" dirty="0"/>
          </a:p>
        </p:txBody>
      </p:sp>
      <p:sp>
        <p:nvSpPr>
          <p:cNvPr id="18" name="Text Placeholder 17">
            <a:extLst>
              <a:ext uri="{FF2B5EF4-FFF2-40B4-BE49-F238E27FC236}">
                <a16:creationId xmlns:a16="http://schemas.microsoft.com/office/drawing/2014/main" id="{43BDD1FA-FE55-4823-AC8F-709FE3B577BD}"/>
              </a:ext>
            </a:extLst>
          </p:cNvPr>
          <p:cNvSpPr>
            <a:spLocks noGrp="1"/>
          </p:cNvSpPr>
          <p:nvPr>
            <p:ph type="body" idx="13"/>
          </p:nvPr>
        </p:nvSpPr>
        <p:spPr>
          <a:xfrm>
            <a:off x="312980" y="1313822"/>
            <a:ext cx="5303520" cy="491964"/>
          </a:xfrm>
        </p:spPr>
        <p:txBody>
          <a:bodyPr>
            <a:normAutofit lnSpcReduction="10000"/>
          </a:bodyPr>
          <a:lstStyle/>
          <a:p>
            <a:r>
              <a:rPr lang="en-US" dirty="0">
                <a:latin typeface="Georgia" panose="02040502050405020303" pitchFamily="18" charset="0"/>
              </a:rPr>
              <a:t>Hand Crafted Features</a:t>
            </a:r>
          </a:p>
        </p:txBody>
      </p:sp>
      <p:sp>
        <p:nvSpPr>
          <p:cNvPr id="5" name="Footer Placeholder 2">
            <a:extLst>
              <a:ext uri="{FF2B5EF4-FFF2-40B4-BE49-F238E27FC236}">
                <a16:creationId xmlns:a16="http://schemas.microsoft.com/office/drawing/2014/main" id="{CBA2AC4C-F2CC-EC86-1125-835841ED4932}"/>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
        <p:nvSpPr>
          <p:cNvPr id="39" name="TextBox 38">
            <a:extLst>
              <a:ext uri="{FF2B5EF4-FFF2-40B4-BE49-F238E27FC236}">
                <a16:creationId xmlns:a16="http://schemas.microsoft.com/office/drawing/2014/main" id="{F4FE698B-1EDF-4F13-B0B8-A0CE0BBD1E99}"/>
              </a:ext>
            </a:extLst>
          </p:cNvPr>
          <p:cNvSpPr txBox="1"/>
          <p:nvPr/>
        </p:nvSpPr>
        <p:spPr>
          <a:xfrm>
            <a:off x="1788160" y="2657794"/>
            <a:ext cx="9893440" cy="1384995"/>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Structural Features</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Statistical Features</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Geometric and Contour</a:t>
            </a:r>
          </a:p>
        </p:txBody>
      </p:sp>
    </p:spTree>
    <p:extLst>
      <p:ext uri="{BB962C8B-B14F-4D97-AF65-F5344CB8AC3E}">
        <p14:creationId xmlns:p14="http://schemas.microsoft.com/office/powerpoint/2010/main" val="1247557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1922-41B2-98F1-10B6-9A3E39A65C13}"/>
              </a:ext>
            </a:extLst>
          </p:cNvPr>
          <p:cNvSpPr>
            <a:spLocks noGrp="1"/>
          </p:cNvSpPr>
          <p:nvPr>
            <p:ph type="title"/>
          </p:nvPr>
        </p:nvSpPr>
        <p:spPr>
          <a:xfrm>
            <a:off x="329609" y="459714"/>
            <a:ext cx="11546958" cy="729006"/>
          </a:xfrm>
        </p:spPr>
        <p:txBody>
          <a:bodyPr/>
          <a:lstStyle/>
          <a:p>
            <a:r>
              <a:rPr lang="en-US" dirty="0">
                <a:latin typeface="Georgia" panose="02040502050405020303" pitchFamily="18" charset="0"/>
              </a:rPr>
              <a:t>Literature Review</a:t>
            </a:r>
            <a:endParaRPr lang="en-GB" dirty="0">
              <a:latin typeface="Georgia" panose="02040502050405020303" pitchFamily="18" charset="0"/>
            </a:endParaRPr>
          </a:p>
        </p:txBody>
      </p:sp>
      <p:sp>
        <p:nvSpPr>
          <p:cNvPr id="4" name="Date Placeholder 3">
            <a:extLst>
              <a:ext uri="{FF2B5EF4-FFF2-40B4-BE49-F238E27FC236}">
                <a16:creationId xmlns:a16="http://schemas.microsoft.com/office/drawing/2014/main" id="{BBF66BE7-9DB6-AAA9-FCF2-702C812874F4}"/>
              </a:ext>
            </a:extLst>
          </p:cNvPr>
          <p:cNvSpPr>
            <a:spLocks noGrp="1"/>
          </p:cNvSpPr>
          <p:nvPr>
            <p:ph type="dt" sz="half" idx="10"/>
          </p:nvPr>
        </p:nvSpPr>
        <p:spPr>
          <a:xfrm>
            <a:off x="2899149" y="6372123"/>
            <a:ext cx="3358795" cy="447012"/>
          </a:xfrm>
        </p:spPr>
        <p:txBody>
          <a:bodyPr/>
          <a:lstStyle/>
          <a:p>
            <a:r>
              <a:rPr lang="en-US" dirty="0"/>
              <a:t>Sumaiya Salekin (St ID: 1806191)</a:t>
            </a:r>
            <a:endParaRPr lang="en-BD" dirty="0"/>
          </a:p>
        </p:txBody>
      </p:sp>
      <p:sp>
        <p:nvSpPr>
          <p:cNvPr id="18" name="Text Placeholder 17">
            <a:extLst>
              <a:ext uri="{FF2B5EF4-FFF2-40B4-BE49-F238E27FC236}">
                <a16:creationId xmlns:a16="http://schemas.microsoft.com/office/drawing/2014/main" id="{43BDD1FA-FE55-4823-AC8F-709FE3B577BD}"/>
              </a:ext>
            </a:extLst>
          </p:cNvPr>
          <p:cNvSpPr>
            <a:spLocks noGrp="1"/>
          </p:cNvSpPr>
          <p:nvPr>
            <p:ph type="body" idx="13"/>
          </p:nvPr>
        </p:nvSpPr>
        <p:spPr>
          <a:xfrm>
            <a:off x="312980" y="1313822"/>
            <a:ext cx="5303520" cy="491964"/>
          </a:xfrm>
        </p:spPr>
        <p:txBody>
          <a:bodyPr>
            <a:normAutofit lnSpcReduction="10000"/>
          </a:bodyPr>
          <a:lstStyle/>
          <a:p>
            <a:r>
              <a:rPr lang="en-US" dirty="0">
                <a:latin typeface="Georgia" panose="02040502050405020303" pitchFamily="18" charset="0"/>
              </a:rPr>
              <a:t>Feature extraction method</a:t>
            </a:r>
          </a:p>
        </p:txBody>
      </p:sp>
      <p:sp>
        <p:nvSpPr>
          <p:cNvPr id="28" name="Text Placeholder 18">
            <a:extLst>
              <a:ext uri="{FF2B5EF4-FFF2-40B4-BE49-F238E27FC236}">
                <a16:creationId xmlns:a16="http://schemas.microsoft.com/office/drawing/2014/main" id="{757A0884-0E99-4012-89CE-56D0291538D8}"/>
              </a:ext>
            </a:extLst>
          </p:cNvPr>
          <p:cNvSpPr txBox="1">
            <a:spLocks/>
          </p:cNvSpPr>
          <p:nvPr/>
        </p:nvSpPr>
        <p:spPr>
          <a:xfrm>
            <a:off x="695828" y="1805786"/>
            <a:ext cx="5758210" cy="491964"/>
          </a:xfrm>
          <a:prstGeom prst="rect">
            <a:avLst/>
          </a:prstGeom>
        </p:spPr>
        <p:txBody>
          <a:bodyPr vert="horz" lIns="91440" tIns="45720" rIns="91440" bIns="45720" rtlCol="0" anchor="ctr">
            <a:normAutofit lnSpcReduction="10000"/>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2800" b="1" kern="1200">
                <a:solidFill>
                  <a:srgbClr val="C00000"/>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9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9pPr>
          </a:lstStyle>
          <a:p>
            <a:r>
              <a:rPr lang="en-US" dirty="0">
                <a:latin typeface="Georgia" panose="02040502050405020303" pitchFamily="18" charset="0"/>
              </a:rPr>
              <a:t>Hand Crafted Features</a:t>
            </a:r>
          </a:p>
        </p:txBody>
      </p:sp>
      <p:sp>
        <p:nvSpPr>
          <p:cNvPr id="29" name="Text Placeholder 19">
            <a:extLst>
              <a:ext uri="{FF2B5EF4-FFF2-40B4-BE49-F238E27FC236}">
                <a16:creationId xmlns:a16="http://schemas.microsoft.com/office/drawing/2014/main" id="{8FB0BEEF-109D-48A8-BC08-DD0964FCD881}"/>
              </a:ext>
            </a:extLst>
          </p:cNvPr>
          <p:cNvSpPr txBox="1">
            <a:spLocks/>
          </p:cNvSpPr>
          <p:nvPr/>
        </p:nvSpPr>
        <p:spPr>
          <a:xfrm>
            <a:off x="8168259" y="5364112"/>
            <a:ext cx="2634859" cy="491964"/>
          </a:xfrm>
          <a:prstGeom prst="rect">
            <a:avLst/>
          </a:prstGeom>
        </p:spPr>
        <p:txBody>
          <a:bodyPr vert="horz" lIns="91440" tIns="45720" rIns="91440" bIns="45720" rtlCol="0" anchor="ctr">
            <a:normAutofit fontScale="92500"/>
          </a:bodyPr>
          <a:lstStyle>
            <a:lvl1pPr marL="0" indent="0" algn="l"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2000" b="1" i="1"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9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9pPr>
          </a:lstStyle>
          <a:p>
            <a:r>
              <a:rPr lang="en-US" dirty="0">
                <a:latin typeface="Georgia" panose="02040502050405020303" pitchFamily="18" charset="0"/>
              </a:rPr>
              <a:t>Wahid et al. (2021)</a:t>
            </a:r>
          </a:p>
        </p:txBody>
      </p:sp>
      <p:pic>
        <p:nvPicPr>
          <p:cNvPr id="38" name="Picture 37">
            <a:extLst>
              <a:ext uri="{FF2B5EF4-FFF2-40B4-BE49-F238E27FC236}">
                <a16:creationId xmlns:a16="http://schemas.microsoft.com/office/drawing/2014/main" id="{85992161-DE2F-46D9-8616-6E228195E146}"/>
              </a:ext>
            </a:extLst>
          </p:cNvPr>
          <p:cNvPicPr>
            <a:picLocks noChangeAspect="1"/>
          </p:cNvPicPr>
          <p:nvPr/>
        </p:nvPicPr>
        <p:blipFill>
          <a:blip r:embed="rId2"/>
          <a:stretch>
            <a:fillRect/>
          </a:stretch>
        </p:blipFill>
        <p:spPr>
          <a:xfrm>
            <a:off x="6192487" y="2173439"/>
            <a:ext cx="5684080" cy="2089022"/>
          </a:xfrm>
          <a:prstGeom prst="rect">
            <a:avLst/>
          </a:prstGeom>
        </p:spPr>
      </p:pic>
      <p:sp>
        <p:nvSpPr>
          <p:cNvPr id="41" name="Content Placeholder 20">
            <a:extLst>
              <a:ext uri="{FF2B5EF4-FFF2-40B4-BE49-F238E27FC236}">
                <a16:creationId xmlns:a16="http://schemas.microsoft.com/office/drawing/2014/main" id="{F5ECEA31-9F9C-4908-A3A3-8A06AD7EE0E6}"/>
              </a:ext>
            </a:extLst>
          </p:cNvPr>
          <p:cNvSpPr txBox="1">
            <a:spLocks/>
          </p:cNvSpPr>
          <p:nvPr/>
        </p:nvSpPr>
        <p:spPr>
          <a:xfrm>
            <a:off x="329609" y="2422853"/>
            <a:ext cx="5928335" cy="3296424"/>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Manually designing algorithms to extract relevant features from input data. Such as, </a:t>
            </a:r>
            <a:r>
              <a:rPr lang="en-US" sz="2400" b="1" dirty="0">
                <a:latin typeface="Times New Roman" panose="02020603050405020304" pitchFamily="18" charset="0"/>
                <a:cs typeface="Times New Roman" panose="02020603050405020304" pitchFamily="18" charset="0"/>
              </a:rPr>
              <a:t>HOG</a:t>
            </a:r>
            <a:r>
              <a:rPr lang="en-US" sz="2400" dirty="0">
                <a:latin typeface="Times New Roman" panose="02020603050405020304" pitchFamily="18" charset="0"/>
                <a:cs typeface="Times New Roman" panose="02020603050405020304" pitchFamily="18" charset="0"/>
              </a:rPr>
              <a:t>(Histogram of Oriented Gradients), LPB, Gabor filters, etc.</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Limitations- </a:t>
            </a:r>
            <a:r>
              <a:rPr lang="en-US" sz="2400" dirty="0">
                <a:latin typeface="Times New Roman" panose="02020603050405020304" pitchFamily="18" charset="0"/>
                <a:cs typeface="Times New Roman" panose="02020603050405020304" pitchFamily="18" charset="0"/>
              </a:rPr>
              <a:t>handling noisy datasets with varied handwriting</a:t>
            </a:r>
          </a:p>
        </p:txBody>
      </p:sp>
      <p:sp>
        <p:nvSpPr>
          <p:cNvPr id="43" name="Text Placeholder 19">
            <a:extLst>
              <a:ext uri="{FF2B5EF4-FFF2-40B4-BE49-F238E27FC236}">
                <a16:creationId xmlns:a16="http://schemas.microsoft.com/office/drawing/2014/main" id="{1B4B59E1-8F17-4EC3-9489-BC2B2B9D2B19}"/>
              </a:ext>
            </a:extLst>
          </p:cNvPr>
          <p:cNvSpPr txBox="1">
            <a:spLocks/>
          </p:cNvSpPr>
          <p:nvPr/>
        </p:nvSpPr>
        <p:spPr>
          <a:xfrm>
            <a:off x="6454038" y="4138150"/>
            <a:ext cx="5225771" cy="491964"/>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2000" b="1" i="1"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9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9pPr>
          </a:lstStyle>
          <a:p>
            <a:r>
              <a:rPr lang="en-US" sz="1800" b="0" i="0" dirty="0">
                <a:latin typeface="Times New Roman" panose="02020603050405020304" pitchFamily="18" charset="0"/>
                <a:cs typeface="Times New Roman" panose="02020603050405020304" pitchFamily="18" charset="0"/>
              </a:rPr>
              <a:t>Fig: HOG features of an </a:t>
            </a:r>
            <a:r>
              <a:rPr lang="en-US" sz="1800" b="0" i="0" dirty="0" err="1">
                <a:latin typeface="Times New Roman" panose="02020603050405020304" pitchFamily="18" charset="0"/>
                <a:cs typeface="Times New Roman" panose="02020603050405020304" pitchFamily="18" charset="0"/>
              </a:rPr>
              <a:t>Ekush</a:t>
            </a:r>
            <a:r>
              <a:rPr lang="en-US" sz="1800" b="0" i="0" dirty="0">
                <a:latin typeface="Times New Roman" panose="02020603050405020304" pitchFamily="18" charset="0"/>
                <a:cs typeface="Times New Roman" panose="02020603050405020304" pitchFamily="18" charset="0"/>
              </a:rPr>
              <a:t> image dataset</a:t>
            </a:r>
          </a:p>
        </p:txBody>
      </p:sp>
      <p:sp>
        <p:nvSpPr>
          <p:cNvPr id="5" name="Footer Placeholder 2">
            <a:extLst>
              <a:ext uri="{FF2B5EF4-FFF2-40B4-BE49-F238E27FC236}">
                <a16:creationId xmlns:a16="http://schemas.microsoft.com/office/drawing/2014/main" id="{CBA2AC4C-F2CC-EC86-1125-835841ED4932}"/>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Tree>
    <p:extLst>
      <p:ext uri="{BB962C8B-B14F-4D97-AF65-F5344CB8AC3E}">
        <p14:creationId xmlns:p14="http://schemas.microsoft.com/office/powerpoint/2010/main" val="2756459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1922-41B2-98F1-10B6-9A3E39A65C13}"/>
              </a:ext>
            </a:extLst>
          </p:cNvPr>
          <p:cNvSpPr>
            <a:spLocks noGrp="1"/>
          </p:cNvSpPr>
          <p:nvPr>
            <p:ph type="title"/>
          </p:nvPr>
        </p:nvSpPr>
        <p:spPr>
          <a:xfrm>
            <a:off x="329609" y="459714"/>
            <a:ext cx="11546958" cy="729006"/>
          </a:xfrm>
        </p:spPr>
        <p:txBody>
          <a:bodyPr/>
          <a:lstStyle/>
          <a:p>
            <a:r>
              <a:rPr lang="en-US" dirty="0">
                <a:latin typeface="Georgia" panose="02040502050405020303" pitchFamily="18" charset="0"/>
              </a:rPr>
              <a:t>Literature Review</a:t>
            </a:r>
            <a:endParaRPr lang="en-GB" dirty="0">
              <a:latin typeface="Georgia" panose="02040502050405020303" pitchFamily="18" charset="0"/>
            </a:endParaRPr>
          </a:p>
        </p:txBody>
      </p:sp>
      <p:sp>
        <p:nvSpPr>
          <p:cNvPr id="4" name="Date Placeholder 3">
            <a:extLst>
              <a:ext uri="{FF2B5EF4-FFF2-40B4-BE49-F238E27FC236}">
                <a16:creationId xmlns:a16="http://schemas.microsoft.com/office/drawing/2014/main" id="{BBF66BE7-9DB6-AAA9-FCF2-702C812874F4}"/>
              </a:ext>
            </a:extLst>
          </p:cNvPr>
          <p:cNvSpPr>
            <a:spLocks noGrp="1"/>
          </p:cNvSpPr>
          <p:nvPr>
            <p:ph type="dt" sz="half" idx="10"/>
          </p:nvPr>
        </p:nvSpPr>
        <p:spPr>
          <a:xfrm>
            <a:off x="2899149" y="6372123"/>
            <a:ext cx="3400051" cy="447012"/>
          </a:xfrm>
        </p:spPr>
        <p:txBody>
          <a:bodyPr/>
          <a:lstStyle/>
          <a:p>
            <a:r>
              <a:rPr lang="en-US" dirty="0"/>
              <a:t>Sumaiya Salekin (St ID: 1806191)</a:t>
            </a:r>
            <a:endParaRPr lang="en-BD" dirty="0"/>
          </a:p>
        </p:txBody>
      </p:sp>
      <p:sp>
        <p:nvSpPr>
          <p:cNvPr id="18" name="Text Placeholder 17">
            <a:extLst>
              <a:ext uri="{FF2B5EF4-FFF2-40B4-BE49-F238E27FC236}">
                <a16:creationId xmlns:a16="http://schemas.microsoft.com/office/drawing/2014/main" id="{43BDD1FA-FE55-4823-AC8F-709FE3B577BD}"/>
              </a:ext>
            </a:extLst>
          </p:cNvPr>
          <p:cNvSpPr>
            <a:spLocks noGrp="1"/>
          </p:cNvSpPr>
          <p:nvPr>
            <p:ph type="body" idx="13"/>
          </p:nvPr>
        </p:nvSpPr>
        <p:spPr>
          <a:xfrm>
            <a:off x="312980" y="1313822"/>
            <a:ext cx="5303520" cy="491964"/>
          </a:xfrm>
        </p:spPr>
        <p:txBody>
          <a:bodyPr>
            <a:normAutofit lnSpcReduction="10000"/>
          </a:bodyPr>
          <a:lstStyle/>
          <a:p>
            <a:r>
              <a:rPr lang="en-US" dirty="0">
                <a:latin typeface="Georgia" panose="02040502050405020303" pitchFamily="18" charset="0"/>
              </a:rPr>
              <a:t>Feature extraction method</a:t>
            </a:r>
          </a:p>
        </p:txBody>
      </p:sp>
      <p:sp>
        <p:nvSpPr>
          <p:cNvPr id="28" name="Text Placeholder 18">
            <a:extLst>
              <a:ext uri="{FF2B5EF4-FFF2-40B4-BE49-F238E27FC236}">
                <a16:creationId xmlns:a16="http://schemas.microsoft.com/office/drawing/2014/main" id="{757A0884-0E99-4012-89CE-56D0291538D8}"/>
              </a:ext>
            </a:extLst>
          </p:cNvPr>
          <p:cNvSpPr txBox="1">
            <a:spLocks/>
          </p:cNvSpPr>
          <p:nvPr/>
        </p:nvSpPr>
        <p:spPr>
          <a:xfrm>
            <a:off x="695828" y="1805786"/>
            <a:ext cx="5758210" cy="491964"/>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2800" b="1" kern="1200">
                <a:solidFill>
                  <a:srgbClr val="C00000"/>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9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9pPr>
          </a:lstStyle>
          <a:p>
            <a:r>
              <a:rPr lang="en-US" dirty="0">
                <a:latin typeface="Georgia" panose="02040502050405020303" pitchFamily="18" charset="0"/>
              </a:rPr>
              <a:t>Deep Learning Model Features</a:t>
            </a:r>
          </a:p>
        </p:txBody>
      </p:sp>
      <p:sp>
        <p:nvSpPr>
          <p:cNvPr id="29" name="Text Placeholder 19">
            <a:extLst>
              <a:ext uri="{FF2B5EF4-FFF2-40B4-BE49-F238E27FC236}">
                <a16:creationId xmlns:a16="http://schemas.microsoft.com/office/drawing/2014/main" id="{8FB0BEEF-109D-48A8-BC08-DD0964FCD881}"/>
              </a:ext>
            </a:extLst>
          </p:cNvPr>
          <p:cNvSpPr txBox="1">
            <a:spLocks/>
          </p:cNvSpPr>
          <p:nvPr/>
        </p:nvSpPr>
        <p:spPr>
          <a:xfrm>
            <a:off x="1727202" y="5752301"/>
            <a:ext cx="2634859" cy="491964"/>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2000" b="1" i="1"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9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9pPr>
          </a:lstStyle>
          <a:p>
            <a:r>
              <a:rPr lang="en-US" dirty="0" err="1">
                <a:latin typeface="Georgia" panose="02040502050405020303" pitchFamily="18" charset="0"/>
              </a:rPr>
              <a:t>Alom</a:t>
            </a:r>
            <a:r>
              <a:rPr lang="en-US" dirty="0">
                <a:latin typeface="Georgia" panose="02040502050405020303" pitchFamily="18" charset="0"/>
              </a:rPr>
              <a:t> et al. (2018)</a:t>
            </a:r>
          </a:p>
        </p:txBody>
      </p:sp>
      <p:sp>
        <p:nvSpPr>
          <p:cNvPr id="41" name="Content Placeholder 20">
            <a:extLst>
              <a:ext uri="{FF2B5EF4-FFF2-40B4-BE49-F238E27FC236}">
                <a16:creationId xmlns:a16="http://schemas.microsoft.com/office/drawing/2014/main" id="{F5ECEA31-9F9C-4908-A3A3-8A06AD7EE0E6}"/>
              </a:ext>
            </a:extLst>
          </p:cNvPr>
          <p:cNvSpPr txBox="1">
            <a:spLocks/>
          </p:cNvSpPr>
          <p:nvPr/>
        </p:nvSpPr>
        <p:spPr>
          <a:xfrm>
            <a:off x="6097630" y="2465984"/>
            <a:ext cx="6069408" cy="3789411"/>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Automatically learning hierarchical features from raw data. The multiple convolutional and pooling layers learn to detect relevant features, like- edges, textures, etc., making it adaptable to complex patterns and variations.</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Limitations- </a:t>
            </a:r>
            <a:r>
              <a:rPr lang="en-US" sz="2400" dirty="0">
                <a:latin typeface="Times New Roman" panose="02020603050405020304" pitchFamily="18" charset="0"/>
                <a:cs typeface="Times New Roman" panose="02020603050405020304" pitchFamily="18" charset="0"/>
              </a:rPr>
              <a:t>similar shaped characters, cursive writing and variabilities in writing style.</a:t>
            </a:r>
          </a:p>
        </p:txBody>
      </p:sp>
      <p:sp>
        <p:nvSpPr>
          <p:cNvPr id="43" name="Text Placeholder 19">
            <a:extLst>
              <a:ext uri="{FF2B5EF4-FFF2-40B4-BE49-F238E27FC236}">
                <a16:creationId xmlns:a16="http://schemas.microsoft.com/office/drawing/2014/main" id="{1B4B59E1-8F17-4EC3-9489-BC2B2B9D2B19}"/>
              </a:ext>
            </a:extLst>
          </p:cNvPr>
          <p:cNvSpPr txBox="1">
            <a:spLocks/>
          </p:cNvSpPr>
          <p:nvPr/>
        </p:nvSpPr>
        <p:spPr>
          <a:xfrm>
            <a:off x="698771" y="5119202"/>
            <a:ext cx="5225771" cy="491964"/>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2000" b="1" i="1"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9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9pPr>
          </a:lstStyle>
          <a:p>
            <a:r>
              <a:rPr lang="en-US" sz="1800" b="0" i="0" dirty="0">
                <a:latin typeface="Times New Roman" panose="02020603050405020304" pitchFamily="18" charset="0"/>
                <a:cs typeface="Times New Roman" panose="02020603050405020304" pitchFamily="18" charset="0"/>
              </a:rPr>
              <a:t>Fig: Basic CNN architecture for recognition</a:t>
            </a:r>
          </a:p>
        </p:txBody>
      </p:sp>
      <p:pic>
        <p:nvPicPr>
          <p:cNvPr id="1026" name="Picture 2" descr="Figure 2 from Handwritten Bangla Character Recognition Using The State ...">
            <a:extLst>
              <a:ext uri="{FF2B5EF4-FFF2-40B4-BE49-F238E27FC236}">
                <a16:creationId xmlns:a16="http://schemas.microsoft.com/office/drawing/2014/main" id="{E1E51FFD-13FE-47CF-9074-DE9D3AFD8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341" y="2686813"/>
            <a:ext cx="5611000" cy="221936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2">
            <a:extLst>
              <a:ext uri="{FF2B5EF4-FFF2-40B4-BE49-F238E27FC236}">
                <a16:creationId xmlns:a16="http://schemas.microsoft.com/office/drawing/2014/main" id="{1B0C1732-EFD7-1250-DD45-173F6445F6BA}"/>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Tree>
    <p:extLst>
      <p:ext uri="{BB962C8B-B14F-4D97-AF65-F5344CB8AC3E}">
        <p14:creationId xmlns:p14="http://schemas.microsoft.com/office/powerpoint/2010/main" val="1750327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1922-41B2-98F1-10B6-9A3E39A65C13}"/>
              </a:ext>
            </a:extLst>
          </p:cNvPr>
          <p:cNvSpPr>
            <a:spLocks noGrp="1"/>
          </p:cNvSpPr>
          <p:nvPr>
            <p:ph type="title"/>
          </p:nvPr>
        </p:nvSpPr>
        <p:spPr>
          <a:xfrm>
            <a:off x="329609" y="459714"/>
            <a:ext cx="11546958" cy="729006"/>
          </a:xfrm>
        </p:spPr>
        <p:txBody>
          <a:bodyPr/>
          <a:lstStyle/>
          <a:p>
            <a:r>
              <a:rPr lang="en-US" dirty="0">
                <a:latin typeface="Georgia" panose="02040502050405020303" pitchFamily="18" charset="0"/>
              </a:rPr>
              <a:t>Literature Review</a:t>
            </a:r>
            <a:endParaRPr lang="en-GB" dirty="0">
              <a:latin typeface="Georgia" panose="02040502050405020303" pitchFamily="18" charset="0"/>
            </a:endParaRPr>
          </a:p>
        </p:txBody>
      </p:sp>
      <p:sp>
        <p:nvSpPr>
          <p:cNvPr id="4" name="Date Placeholder 3">
            <a:extLst>
              <a:ext uri="{FF2B5EF4-FFF2-40B4-BE49-F238E27FC236}">
                <a16:creationId xmlns:a16="http://schemas.microsoft.com/office/drawing/2014/main" id="{BBF66BE7-9DB6-AAA9-FCF2-702C812874F4}"/>
              </a:ext>
            </a:extLst>
          </p:cNvPr>
          <p:cNvSpPr>
            <a:spLocks noGrp="1"/>
          </p:cNvSpPr>
          <p:nvPr>
            <p:ph type="dt" sz="half" idx="10"/>
          </p:nvPr>
        </p:nvSpPr>
        <p:spPr>
          <a:xfrm>
            <a:off x="2899149" y="6372123"/>
            <a:ext cx="3358795" cy="447012"/>
          </a:xfrm>
        </p:spPr>
        <p:txBody>
          <a:bodyPr/>
          <a:lstStyle/>
          <a:p>
            <a:r>
              <a:rPr lang="en-US" dirty="0"/>
              <a:t>Sumaiya Salekin (St ID: 1806191)</a:t>
            </a:r>
            <a:endParaRPr lang="en-BD" dirty="0"/>
          </a:p>
        </p:txBody>
      </p:sp>
      <p:sp>
        <p:nvSpPr>
          <p:cNvPr id="18" name="Text Placeholder 17">
            <a:extLst>
              <a:ext uri="{FF2B5EF4-FFF2-40B4-BE49-F238E27FC236}">
                <a16:creationId xmlns:a16="http://schemas.microsoft.com/office/drawing/2014/main" id="{43BDD1FA-FE55-4823-AC8F-709FE3B577BD}"/>
              </a:ext>
            </a:extLst>
          </p:cNvPr>
          <p:cNvSpPr>
            <a:spLocks noGrp="1"/>
          </p:cNvSpPr>
          <p:nvPr>
            <p:ph type="body" idx="13"/>
          </p:nvPr>
        </p:nvSpPr>
        <p:spPr>
          <a:xfrm>
            <a:off x="312980" y="1313822"/>
            <a:ext cx="5303520" cy="491964"/>
          </a:xfrm>
        </p:spPr>
        <p:txBody>
          <a:bodyPr>
            <a:normAutofit fontScale="85000" lnSpcReduction="10000"/>
          </a:bodyPr>
          <a:lstStyle/>
          <a:p>
            <a:r>
              <a:rPr lang="en-US" dirty="0">
                <a:latin typeface="Georgia" panose="02040502050405020303" pitchFamily="18" charset="0"/>
              </a:rPr>
              <a:t>Segmentation-based Approach</a:t>
            </a:r>
          </a:p>
        </p:txBody>
      </p:sp>
      <p:sp>
        <p:nvSpPr>
          <p:cNvPr id="5" name="Footer Placeholder 2">
            <a:extLst>
              <a:ext uri="{FF2B5EF4-FFF2-40B4-BE49-F238E27FC236}">
                <a16:creationId xmlns:a16="http://schemas.microsoft.com/office/drawing/2014/main" id="{CBA2AC4C-F2CC-EC86-1125-835841ED4932}"/>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
        <p:nvSpPr>
          <p:cNvPr id="39" name="TextBox 38">
            <a:extLst>
              <a:ext uri="{FF2B5EF4-FFF2-40B4-BE49-F238E27FC236}">
                <a16:creationId xmlns:a16="http://schemas.microsoft.com/office/drawing/2014/main" id="{F4FE698B-1EDF-4F13-B0B8-A0CE0BBD1E99}"/>
              </a:ext>
            </a:extLst>
          </p:cNvPr>
          <p:cNvSpPr txBox="1"/>
          <p:nvPr/>
        </p:nvSpPr>
        <p:spPr>
          <a:xfrm>
            <a:off x="1788160" y="2657794"/>
            <a:ext cx="989344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Traditional Segmentation</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Advanced Segmentation</a:t>
            </a:r>
          </a:p>
        </p:txBody>
      </p:sp>
    </p:spTree>
    <p:extLst>
      <p:ext uri="{BB962C8B-B14F-4D97-AF65-F5344CB8AC3E}">
        <p14:creationId xmlns:p14="http://schemas.microsoft.com/office/powerpoint/2010/main" val="4122660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1922-41B2-98F1-10B6-9A3E39A65C13}"/>
              </a:ext>
            </a:extLst>
          </p:cNvPr>
          <p:cNvSpPr>
            <a:spLocks noGrp="1"/>
          </p:cNvSpPr>
          <p:nvPr>
            <p:ph type="title"/>
          </p:nvPr>
        </p:nvSpPr>
        <p:spPr>
          <a:xfrm>
            <a:off x="329609" y="459714"/>
            <a:ext cx="11546958" cy="729006"/>
          </a:xfrm>
        </p:spPr>
        <p:txBody>
          <a:bodyPr/>
          <a:lstStyle/>
          <a:p>
            <a:r>
              <a:rPr lang="en-US" dirty="0">
                <a:latin typeface="Georgia" panose="02040502050405020303" pitchFamily="18" charset="0"/>
              </a:rPr>
              <a:t>Literature Review</a:t>
            </a:r>
            <a:endParaRPr lang="en-GB" dirty="0">
              <a:latin typeface="Georgia" panose="02040502050405020303" pitchFamily="18" charset="0"/>
            </a:endParaRPr>
          </a:p>
        </p:txBody>
      </p:sp>
      <p:sp>
        <p:nvSpPr>
          <p:cNvPr id="4" name="Date Placeholder 3">
            <a:extLst>
              <a:ext uri="{FF2B5EF4-FFF2-40B4-BE49-F238E27FC236}">
                <a16:creationId xmlns:a16="http://schemas.microsoft.com/office/drawing/2014/main" id="{BBF66BE7-9DB6-AAA9-FCF2-702C812874F4}"/>
              </a:ext>
            </a:extLst>
          </p:cNvPr>
          <p:cNvSpPr>
            <a:spLocks noGrp="1"/>
          </p:cNvSpPr>
          <p:nvPr>
            <p:ph type="dt" sz="half" idx="10"/>
          </p:nvPr>
        </p:nvSpPr>
        <p:spPr>
          <a:xfrm>
            <a:off x="2899149" y="6372123"/>
            <a:ext cx="3440691" cy="447012"/>
          </a:xfrm>
        </p:spPr>
        <p:txBody>
          <a:bodyPr/>
          <a:lstStyle/>
          <a:p>
            <a:r>
              <a:rPr lang="en-US" dirty="0"/>
              <a:t>Sumaiya Salekin (St ID: 1806191)</a:t>
            </a:r>
            <a:endParaRPr lang="en-BD" dirty="0"/>
          </a:p>
        </p:txBody>
      </p:sp>
      <p:sp>
        <p:nvSpPr>
          <p:cNvPr id="18" name="Text Placeholder 17">
            <a:extLst>
              <a:ext uri="{FF2B5EF4-FFF2-40B4-BE49-F238E27FC236}">
                <a16:creationId xmlns:a16="http://schemas.microsoft.com/office/drawing/2014/main" id="{43BDD1FA-FE55-4823-AC8F-709FE3B577BD}"/>
              </a:ext>
            </a:extLst>
          </p:cNvPr>
          <p:cNvSpPr>
            <a:spLocks noGrp="1"/>
          </p:cNvSpPr>
          <p:nvPr>
            <p:ph type="body" idx="13"/>
          </p:nvPr>
        </p:nvSpPr>
        <p:spPr>
          <a:xfrm>
            <a:off x="312980" y="1313822"/>
            <a:ext cx="5303520" cy="491964"/>
          </a:xfrm>
        </p:spPr>
        <p:txBody>
          <a:bodyPr>
            <a:normAutofit fontScale="85000" lnSpcReduction="10000"/>
          </a:bodyPr>
          <a:lstStyle/>
          <a:p>
            <a:r>
              <a:rPr lang="en-US" dirty="0">
                <a:latin typeface="Georgia" panose="02040502050405020303" pitchFamily="18" charset="0"/>
              </a:rPr>
              <a:t>Segmentation-based Approach</a:t>
            </a:r>
          </a:p>
        </p:txBody>
      </p:sp>
      <p:sp>
        <p:nvSpPr>
          <p:cNvPr id="28" name="Text Placeholder 18">
            <a:extLst>
              <a:ext uri="{FF2B5EF4-FFF2-40B4-BE49-F238E27FC236}">
                <a16:creationId xmlns:a16="http://schemas.microsoft.com/office/drawing/2014/main" id="{757A0884-0E99-4012-89CE-56D0291538D8}"/>
              </a:ext>
            </a:extLst>
          </p:cNvPr>
          <p:cNvSpPr txBox="1">
            <a:spLocks/>
          </p:cNvSpPr>
          <p:nvPr/>
        </p:nvSpPr>
        <p:spPr>
          <a:xfrm>
            <a:off x="695828" y="1805786"/>
            <a:ext cx="5758210" cy="491964"/>
          </a:xfrm>
          <a:prstGeom prst="rect">
            <a:avLst/>
          </a:prstGeom>
        </p:spPr>
        <p:txBody>
          <a:bodyPr vert="horz" lIns="91440" tIns="45720" rIns="91440" bIns="45720" rtlCol="0" anchor="ctr">
            <a:normAutofit lnSpcReduction="10000"/>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2800" b="1" kern="1200">
                <a:solidFill>
                  <a:srgbClr val="C00000"/>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9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9pPr>
          </a:lstStyle>
          <a:p>
            <a:r>
              <a:rPr lang="en-US">
                <a:latin typeface="Georgia" panose="02040502050405020303" pitchFamily="18" charset="0"/>
              </a:rPr>
              <a:t>Traditional Segmentation</a:t>
            </a:r>
            <a:endParaRPr lang="en-US" dirty="0">
              <a:latin typeface="Georgia" panose="02040502050405020303" pitchFamily="18" charset="0"/>
            </a:endParaRPr>
          </a:p>
        </p:txBody>
      </p:sp>
      <p:sp>
        <p:nvSpPr>
          <p:cNvPr id="29" name="Text Placeholder 19">
            <a:extLst>
              <a:ext uri="{FF2B5EF4-FFF2-40B4-BE49-F238E27FC236}">
                <a16:creationId xmlns:a16="http://schemas.microsoft.com/office/drawing/2014/main" id="{8FB0BEEF-109D-48A8-BC08-DD0964FCD881}"/>
              </a:ext>
            </a:extLst>
          </p:cNvPr>
          <p:cNvSpPr txBox="1">
            <a:spLocks/>
          </p:cNvSpPr>
          <p:nvPr/>
        </p:nvSpPr>
        <p:spPr>
          <a:xfrm>
            <a:off x="9227532" y="5729986"/>
            <a:ext cx="2634859" cy="491964"/>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2000" b="1" i="1"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9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9pPr>
          </a:lstStyle>
          <a:p>
            <a:r>
              <a:rPr lang="en-US" dirty="0">
                <a:latin typeface="Georgia" panose="02040502050405020303" pitchFamily="18" charset="0"/>
              </a:rPr>
              <a:t>Mahmud (2017)</a:t>
            </a:r>
          </a:p>
        </p:txBody>
      </p:sp>
      <p:sp>
        <p:nvSpPr>
          <p:cNvPr id="41" name="Content Placeholder 20">
            <a:extLst>
              <a:ext uri="{FF2B5EF4-FFF2-40B4-BE49-F238E27FC236}">
                <a16:creationId xmlns:a16="http://schemas.microsoft.com/office/drawing/2014/main" id="{F5ECEA31-9F9C-4908-A3A3-8A06AD7EE0E6}"/>
              </a:ext>
            </a:extLst>
          </p:cNvPr>
          <p:cNvSpPr txBox="1">
            <a:spLocks/>
          </p:cNvSpPr>
          <p:nvPr/>
        </p:nvSpPr>
        <p:spPr>
          <a:xfrm>
            <a:off x="188537" y="2422852"/>
            <a:ext cx="5907463" cy="3789411"/>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Isolates the character regions from words. For example, labeling connected regions by finding contiguous areas of similar pixel values in </a:t>
            </a:r>
            <a:r>
              <a:rPr lang="en-US" sz="2400" b="1" dirty="0">
                <a:latin typeface="Times New Roman" panose="02020603050405020304" pitchFamily="18" charset="0"/>
                <a:cs typeface="Times New Roman" panose="02020603050405020304" pitchFamily="18" charset="0"/>
              </a:rPr>
              <a:t>CCA</a:t>
            </a:r>
            <a:r>
              <a:rPr lang="en-US" sz="2400" dirty="0">
                <a:latin typeface="Times New Roman" panose="02020603050405020304" pitchFamily="18" charset="0"/>
                <a:cs typeface="Times New Roman" panose="02020603050405020304" pitchFamily="18" charset="0"/>
              </a:rPr>
              <a:t> (Connected Component Analysis) method.</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Limitations- </a:t>
            </a:r>
            <a:r>
              <a:rPr lang="en-US" sz="2400" dirty="0">
                <a:latin typeface="Times New Roman" panose="02020603050405020304" pitchFamily="18" charset="0"/>
                <a:cs typeface="Times New Roman" panose="02020603050405020304" pitchFamily="18" charset="0"/>
              </a:rPr>
              <a:t>closely spaced characters, character shape distortion, and non-horizontal text lines.</a:t>
            </a:r>
          </a:p>
        </p:txBody>
      </p:sp>
      <p:sp>
        <p:nvSpPr>
          <p:cNvPr id="43" name="Text Placeholder 19">
            <a:extLst>
              <a:ext uri="{FF2B5EF4-FFF2-40B4-BE49-F238E27FC236}">
                <a16:creationId xmlns:a16="http://schemas.microsoft.com/office/drawing/2014/main" id="{1B4B59E1-8F17-4EC3-9489-BC2B2B9D2B19}"/>
              </a:ext>
            </a:extLst>
          </p:cNvPr>
          <p:cNvSpPr txBox="1">
            <a:spLocks/>
          </p:cNvSpPr>
          <p:nvPr/>
        </p:nvSpPr>
        <p:spPr>
          <a:xfrm>
            <a:off x="5892298" y="5258983"/>
            <a:ext cx="5998275" cy="491964"/>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2000" b="1" i="1"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9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9pPr>
          </a:lstStyle>
          <a:p>
            <a:pPr algn="ctr"/>
            <a:r>
              <a:rPr lang="en-US" sz="1800" b="0" i="0" dirty="0">
                <a:latin typeface="Times New Roman" panose="02020603050405020304" pitchFamily="18" charset="0"/>
                <a:cs typeface="Times New Roman" panose="02020603050405020304" pitchFamily="18" charset="0"/>
              </a:rPr>
              <a:t>Fig: Extracting characters above </a:t>
            </a:r>
            <a:r>
              <a:rPr lang="en-US" sz="1800" b="0" i="0" dirty="0" err="1">
                <a:latin typeface="Times New Roman" panose="02020603050405020304" pitchFamily="18" charset="0"/>
                <a:cs typeface="Times New Roman" panose="02020603050405020304" pitchFamily="18" charset="0"/>
              </a:rPr>
              <a:t>matra</a:t>
            </a:r>
            <a:r>
              <a:rPr lang="en-US" sz="1800" b="0" i="0" dirty="0">
                <a:latin typeface="Times New Roman" panose="02020603050405020304" pitchFamily="18" charset="0"/>
                <a:cs typeface="Times New Roman" panose="02020603050405020304" pitchFamily="18" charset="0"/>
              </a:rPr>
              <a:t> and below baseline</a:t>
            </a:r>
          </a:p>
        </p:txBody>
      </p:sp>
      <p:pic>
        <p:nvPicPr>
          <p:cNvPr id="5" name="Picture 4">
            <a:extLst>
              <a:ext uri="{FF2B5EF4-FFF2-40B4-BE49-F238E27FC236}">
                <a16:creationId xmlns:a16="http://schemas.microsoft.com/office/drawing/2014/main" id="{8C70D691-BE54-4F15-AF23-5C7DB98FCCA7}"/>
              </a:ext>
            </a:extLst>
          </p:cNvPr>
          <p:cNvPicPr>
            <a:picLocks noChangeAspect="1"/>
          </p:cNvPicPr>
          <p:nvPr/>
        </p:nvPicPr>
        <p:blipFill>
          <a:blip r:embed="rId2"/>
          <a:stretch>
            <a:fillRect/>
          </a:stretch>
        </p:blipFill>
        <p:spPr>
          <a:xfrm>
            <a:off x="5837155" y="1179024"/>
            <a:ext cx="6025236" cy="691280"/>
          </a:xfrm>
          <a:prstGeom prst="rect">
            <a:avLst/>
          </a:prstGeom>
        </p:spPr>
      </p:pic>
      <p:pic>
        <p:nvPicPr>
          <p:cNvPr id="7" name="Picture 6">
            <a:extLst>
              <a:ext uri="{FF2B5EF4-FFF2-40B4-BE49-F238E27FC236}">
                <a16:creationId xmlns:a16="http://schemas.microsoft.com/office/drawing/2014/main" id="{318B3DC3-42A2-4C8B-B249-94ACA2A8B0C9}"/>
              </a:ext>
            </a:extLst>
          </p:cNvPr>
          <p:cNvPicPr>
            <a:picLocks noChangeAspect="1"/>
          </p:cNvPicPr>
          <p:nvPr/>
        </p:nvPicPr>
        <p:blipFill>
          <a:blip r:embed="rId3"/>
          <a:stretch>
            <a:fillRect/>
          </a:stretch>
        </p:blipFill>
        <p:spPr>
          <a:xfrm>
            <a:off x="7390614" y="2564898"/>
            <a:ext cx="2889904" cy="1096172"/>
          </a:xfrm>
          <a:prstGeom prst="rect">
            <a:avLst/>
          </a:prstGeom>
        </p:spPr>
      </p:pic>
      <p:pic>
        <p:nvPicPr>
          <p:cNvPr id="9" name="Picture 8">
            <a:extLst>
              <a:ext uri="{FF2B5EF4-FFF2-40B4-BE49-F238E27FC236}">
                <a16:creationId xmlns:a16="http://schemas.microsoft.com/office/drawing/2014/main" id="{59227CD6-DC84-4C5D-A6C8-E7ECC6A71748}"/>
              </a:ext>
            </a:extLst>
          </p:cNvPr>
          <p:cNvPicPr>
            <a:picLocks noChangeAspect="1"/>
          </p:cNvPicPr>
          <p:nvPr/>
        </p:nvPicPr>
        <p:blipFill>
          <a:blip r:embed="rId4"/>
          <a:stretch>
            <a:fillRect/>
          </a:stretch>
        </p:blipFill>
        <p:spPr>
          <a:xfrm>
            <a:off x="7227606" y="4189166"/>
            <a:ext cx="3215919" cy="769687"/>
          </a:xfrm>
          <a:prstGeom prst="rect">
            <a:avLst/>
          </a:prstGeom>
        </p:spPr>
      </p:pic>
      <p:pic>
        <p:nvPicPr>
          <p:cNvPr id="13" name="Picture 12">
            <a:extLst>
              <a:ext uri="{FF2B5EF4-FFF2-40B4-BE49-F238E27FC236}">
                <a16:creationId xmlns:a16="http://schemas.microsoft.com/office/drawing/2014/main" id="{B439483D-4CA3-4BBD-BB3C-C40285BBD861}"/>
              </a:ext>
            </a:extLst>
          </p:cNvPr>
          <p:cNvPicPr>
            <a:picLocks noChangeAspect="1"/>
          </p:cNvPicPr>
          <p:nvPr/>
        </p:nvPicPr>
        <p:blipFill>
          <a:blip r:embed="rId5"/>
          <a:stretch>
            <a:fillRect/>
          </a:stretch>
        </p:blipFill>
        <p:spPr>
          <a:xfrm>
            <a:off x="7410748" y="4189166"/>
            <a:ext cx="461917" cy="298684"/>
          </a:xfrm>
          <a:prstGeom prst="rect">
            <a:avLst/>
          </a:prstGeom>
        </p:spPr>
      </p:pic>
      <p:sp>
        <p:nvSpPr>
          <p:cNvPr id="20" name="Text Placeholder 19">
            <a:extLst>
              <a:ext uri="{FF2B5EF4-FFF2-40B4-BE49-F238E27FC236}">
                <a16:creationId xmlns:a16="http://schemas.microsoft.com/office/drawing/2014/main" id="{18F2A926-79A1-41CC-AF38-237C075E6DBD}"/>
              </a:ext>
            </a:extLst>
          </p:cNvPr>
          <p:cNvSpPr txBox="1">
            <a:spLocks/>
          </p:cNvSpPr>
          <p:nvPr/>
        </p:nvSpPr>
        <p:spPr>
          <a:xfrm>
            <a:off x="6708285" y="2049822"/>
            <a:ext cx="4590031" cy="491964"/>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2000" b="1" i="1"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9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9pPr>
          </a:lstStyle>
          <a:p>
            <a:pPr algn="ctr"/>
            <a:r>
              <a:rPr lang="en-US" sz="1800" b="0" i="0" dirty="0">
                <a:latin typeface="Times New Roman" panose="02020603050405020304" pitchFamily="18" charset="0"/>
                <a:cs typeface="Times New Roman" panose="02020603050405020304" pitchFamily="18" charset="0"/>
              </a:rPr>
              <a:t>Fig: Zones of Bangla Script</a:t>
            </a:r>
          </a:p>
        </p:txBody>
      </p:sp>
      <p:sp>
        <p:nvSpPr>
          <p:cNvPr id="21" name="Text Placeholder 19">
            <a:extLst>
              <a:ext uri="{FF2B5EF4-FFF2-40B4-BE49-F238E27FC236}">
                <a16:creationId xmlns:a16="http://schemas.microsoft.com/office/drawing/2014/main" id="{B59E7F0C-5FC8-4970-BB71-CEC04E396CE1}"/>
              </a:ext>
            </a:extLst>
          </p:cNvPr>
          <p:cNvSpPr txBox="1">
            <a:spLocks/>
          </p:cNvSpPr>
          <p:nvPr/>
        </p:nvSpPr>
        <p:spPr>
          <a:xfrm>
            <a:off x="6220984" y="3707088"/>
            <a:ext cx="5225771" cy="491964"/>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2000" b="1" i="1"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9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9pPr>
          </a:lstStyle>
          <a:p>
            <a:pPr algn="ctr"/>
            <a:r>
              <a:rPr lang="en-US" sz="1800" b="0" i="0" dirty="0">
                <a:latin typeface="Times New Roman" panose="02020603050405020304" pitchFamily="18" charset="0"/>
                <a:cs typeface="Times New Roman" panose="02020603050405020304" pitchFamily="18" charset="0"/>
              </a:rPr>
              <a:t>Fig: Word Segmentation</a:t>
            </a:r>
          </a:p>
        </p:txBody>
      </p:sp>
      <p:sp>
        <p:nvSpPr>
          <p:cNvPr id="6" name="Footer Placeholder 2">
            <a:extLst>
              <a:ext uri="{FF2B5EF4-FFF2-40B4-BE49-F238E27FC236}">
                <a16:creationId xmlns:a16="http://schemas.microsoft.com/office/drawing/2014/main" id="{5F6F8D03-9601-32F1-3C70-1DF6AEE13825}"/>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Tree>
    <p:extLst>
      <p:ext uri="{BB962C8B-B14F-4D97-AF65-F5344CB8AC3E}">
        <p14:creationId xmlns:p14="http://schemas.microsoft.com/office/powerpoint/2010/main" val="1078933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1922-41B2-98F1-10B6-9A3E39A65C13}"/>
              </a:ext>
            </a:extLst>
          </p:cNvPr>
          <p:cNvSpPr>
            <a:spLocks noGrp="1"/>
          </p:cNvSpPr>
          <p:nvPr>
            <p:ph type="title"/>
          </p:nvPr>
        </p:nvSpPr>
        <p:spPr>
          <a:xfrm>
            <a:off x="329609" y="459714"/>
            <a:ext cx="11546958" cy="729006"/>
          </a:xfrm>
        </p:spPr>
        <p:txBody>
          <a:bodyPr/>
          <a:lstStyle/>
          <a:p>
            <a:r>
              <a:rPr lang="en-US" dirty="0">
                <a:latin typeface="Georgia" panose="02040502050405020303" pitchFamily="18" charset="0"/>
              </a:rPr>
              <a:t>Literature Review</a:t>
            </a:r>
            <a:endParaRPr lang="en-GB" dirty="0">
              <a:latin typeface="Georgia" panose="02040502050405020303" pitchFamily="18" charset="0"/>
            </a:endParaRPr>
          </a:p>
        </p:txBody>
      </p:sp>
      <p:sp>
        <p:nvSpPr>
          <p:cNvPr id="4" name="Date Placeholder 3">
            <a:extLst>
              <a:ext uri="{FF2B5EF4-FFF2-40B4-BE49-F238E27FC236}">
                <a16:creationId xmlns:a16="http://schemas.microsoft.com/office/drawing/2014/main" id="{BBF66BE7-9DB6-AAA9-FCF2-702C812874F4}"/>
              </a:ext>
            </a:extLst>
          </p:cNvPr>
          <p:cNvSpPr>
            <a:spLocks noGrp="1"/>
          </p:cNvSpPr>
          <p:nvPr>
            <p:ph type="dt" sz="half" idx="10"/>
          </p:nvPr>
        </p:nvSpPr>
        <p:spPr>
          <a:xfrm>
            <a:off x="2899149" y="6372123"/>
            <a:ext cx="3328931" cy="447012"/>
          </a:xfrm>
        </p:spPr>
        <p:txBody>
          <a:bodyPr/>
          <a:lstStyle/>
          <a:p>
            <a:r>
              <a:rPr lang="en-US" dirty="0"/>
              <a:t>Sumaiya Salekin (St ID: 1806191)</a:t>
            </a:r>
            <a:endParaRPr lang="en-BD" dirty="0"/>
          </a:p>
        </p:txBody>
      </p:sp>
      <p:sp>
        <p:nvSpPr>
          <p:cNvPr id="18" name="Text Placeholder 17">
            <a:extLst>
              <a:ext uri="{FF2B5EF4-FFF2-40B4-BE49-F238E27FC236}">
                <a16:creationId xmlns:a16="http://schemas.microsoft.com/office/drawing/2014/main" id="{43BDD1FA-FE55-4823-AC8F-709FE3B577BD}"/>
              </a:ext>
            </a:extLst>
          </p:cNvPr>
          <p:cNvSpPr>
            <a:spLocks noGrp="1"/>
          </p:cNvSpPr>
          <p:nvPr>
            <p:ph type="body" idx="13"/>
          </p:nvPr>
        </p:nvSpPr>
        <p:spPr>
          <a:xfrm>
            <a:off x="312980" y="1313822"/>
            <a:ext cx="5303520" cy="491964"/>
          </a:xfrm>
        </p:spPr>
        <p:txBody>
          <a:bodyPr>
            <a:normAutofit fontScale="85000" lnSpcReduction="10000"/>
          </a:bodyPr>
          <a:lstStyle/>
          <a:p>
            <a:r>
              <a:rPr lang="en-US" dirty="0">
                <a:latin typeface="Georgia" panose="02040502050405020303" pitchFamily="18" charset="0"/>
              </a:rPr>
              <a:t>Segmentation-based Approach</a:t>
            </a:r>
          </a:p>
        </p:txBody>
      </p:sp>
      <p:sp>
        <p:nvSpPr>
          <p:cNvPr id="28" name="Text Placeholder 18">
            <a:extLst>
              <a:ext uri="{FF2B5EF4-FFF2-40B4-BE49-F238E27FC236}">
                <a16:creationId xmlns:a16="http://schemas.microsoft.com/office/drawing/2014/main" id="{757A0884-0E99-4012-89CE-56D0291538D8}"/>
              </a:ext>
            </a:extLst>
          </p:cNvPr>
          <p:cNvSpPr txBox="1">
            <a:spLocks/>
          </p:cNvSpPr>
          <p:nvPr/>
        </p:nvSpPr>
        <p:spPr>
          <a:xfrm>
            <a:off x="695828" y="1805786"/>
            <a:ext cx="5758210" cy="491964"/>
          </a:xfrm>
          <a:prstGeom prst="rect">
            <a:avLst/>
          </a:prstGeom>
        </p:spPr>
        <p:txBody>
          <a:bodyPr vert="horz" lIns="91440" tIns="45720" rIns="91440" bIns="45720" rtlCol="0" anchor="ctr">
            <a:normAutofit lnSpcReduction="10000"/>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2800" b="1" kern="1200">
                <a:solidFill>
                  <a:srgbClr val="C00000"/>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9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9pPr>
          </a:lstStyle>
          <a:p>
            <a:r>
              <a:rPr lang="en-US" dirty="0">
                <a:latin typeface="Georgia" panose="02040502050405020303" pitchFamily="18" charset="0"/>
              </a:rPr>
              <a:t>Advanced Segmentation</a:t>
            </a:r>
          </a:p>
        </p:txBody>
      </p:sp>
      <p:sp>
        <p:nvSpPr>
          <p:cNvPr id="29" name="Text Placeholder 19">
            <a:extLst>
              <a:ext uri="{FF2B5EF4-FFF2-40B4-BE49-F238E27FC236}">
                <a16:creationId xmlns:a16="http://schemas.microsoft.com/office/drawing/2014/main" id="{8FB0BEEF-109D-48A8-BC08-DD0964FCD881}"/>
              </a:ext>
            </a:extLst>
          </p:cNvPr>
          <p:cNvSpPr txBox="1">
            <a:spLocks/>
          </p:cNvSpPr>
          <p:nvPr/>
        </p:nvSpPr>
        <p:spPr>
          <a:xfrm>
            <a:off x="9227532" y="5729986"/>
            <a:ext cx="2634859" cy="491964"/>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2000" b="1" i="1"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9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9pPr>
          </a:lstStyle>
          <a:p>
            <a:r>
              <a:rPr lang="en-US" dirty="0">
                <a:latin typeface="Georgia" panose="02040502050405020303" pitchFamily="18" charset="0"/>
              </a:rPr>
              <a:t>Ahmed (2014)</a:t>
            </a:r>
          </a:p>
        </p:txBody>
      </p:sp>
      <p:sp>
        <p:nvSpPr>
          <p:cNvPr id="41" name="Content Placeholder 20">
            <a:extLst>
              <a:ext uri="{FF2B5EF4-FFF2-40B4-BE49-F238E27FC236}">
                <a16:creationId xmlns:a16="http://schemas.microsoft.com/office/drawing/2014/main" id="{F5ECEA31-9F9C-4908-A3A3-8A06AD7EE0E6}"/>
              </a:ext>
            </a:extLst>
          </p:cNvPr>
          <p:cNvSpPr txBox="1">
            <a:spLocks/>
          </p:cNvSpPr>
          <p:nvPr/>
        </p:nvSpPr>
        <p:spPr>
          <a:xfrm>
            <a:off x="5981700" y="2297750"/>
            <a:ext cx="5907463" cy="3789411"/>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Through the use of neural networks the system learns from segmentation errors and improves over time.</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Limitations- </a:t>
            </a:r>
            <a:r>
              <a:rPr lang="en-US" sz="2400" dirty="0">
                <a:latin typeface="Times New Roman" panose="02020603050405020304" pitchFamily="18" charset="0"/>
                <a:cs typeface="Times New Roman" panose="02020603050405020304" pitchFamily="18" charset="0"/>
              </a:rPr>
              <a:t>overlapping characters, thick </a:t>
            </a:r>
            <a:r>
              <a:rPr lang="en-US" sz="2400" dirty="0" err="1">
                <a:latin typeface="Times New Roman" panose="02020603050405020304" pitchFamily="18" charset="0"/>
                <a:cs typeface="Times New Roman" panose="02020603050405020304" pitchFamily="18" charset="0"/>
              </a:rPr>
              <a:t>matra</a:t>
            </a:r>
            <a:r>
              <a:rPr lang="en-US" sz="2400" dirty="0">
                <a:latin typeface="Times New Roman" panose="02020603050405020304" pitchFamily="18" charset="0"/>
                <a:cs typeface="Times New Roman" panose="02020603050405020304" pitchFamily="18" charset="0"/>
              </a:rPr>
              <a:t>, training data dependencies, scalability issues, and error propagation.</a:t>
            </a:r>
          </a:p>
        </p:txBody>
      </p:sp>
      <p:sp>
        <p:nvSpPr>
          <p:cNvPr id="43" name="Text Placeholder 19">
            <a:extLst>
              <a:ext uri="{FF2B5EF4-FFF2-40B4-BE49-F238E27FC236}">
                <a16:creationId xmlns:a16="http://schemas.microsoft.com/office/drawing/2014/main" id="{1B4B59E1-8F17-4EC3-9489-BC2B2B9D2B19}"/>
              </a:ext>
            </a:extLst>
          </p:cNvPr>
          <p:cNvSpPr txBox="1">
            <a:spLocks/>
          </p:cNvSpPr>
          <p:nvPr/>
        </p:nvSpPr>
        <p:spPr>
          <a:xfrm>
            <a:off x="104813" y="5795369"/>
            <a:ext cx="5998275" cy="491964"/>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2000" b="1" i="1"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9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9pPr>
          </a:lstStyle>
          <a:p>
            <a:pPr algn="ctr"/>
            <a:r>
              <a:rPr lang="en-US" sz="1800" b="0" i="0" dirty="0">
                <a:latin typeface="Times New Roman" panose="02020603050405020304" pitchFamily="18" charset="0"/>
                <a:cs typeface="Times New Roman" panose="02020603050405020304" pitchFamily="18" charset="0"/>
              </a:rPr>
              <a:t>Fig: Character Segmentation</a:t>
            </a:r>
          </a:p>
        </p:txBody>
      </p:sp>
      <p:sp>
        <p:nvSpPr>
          <p:cNvPr id="6" name="Footer Placeholder 2">
            <a:extLst>
              <a:ext uri="{FF2B5EF4-FFF2-40B4-BE49-F238E27FC236}">
                <a16:creationId xmlns:a16="http://schemas.microsoft.com/office/drawing/2014/main" id="{5F6F8D03-9601-32F1-3C70-1DF6AEE13825}"/>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pic>
        <p:nvPicPr>
          <p:cNvPr id="10" name="Picture 9" descr="A diagram of a foreign language&#10;&#10;Description automatically generated with medium confidence">
            <a:extLst>
              <a:ext uri="{FF2B5EF4-FFF2-40B4-BE49-F238E27FC236}">
                <a16:creationId xmlns:a16="http://schemas.microsoft.com/office/drawing/2014/main" id="{CABBF08C-DF45-4140-BDF0-E92F14855C09}"/>
              </a:ext>
            </a:extLst>
          </p:cNvPr>
          <p:cNvPicPr>
            <a:picLocks noChangeAspect="1"/>
          </p:cNvPicPr>
          <p:nvPr/>
        </p:nvPicPr>
        <p:blipFill>
          <a:blip r:embed="rId2"/>
          <a:stretch>
            <a:fillRect/>
          </a:stretch>
        </p:blipFill>
        <p:spPr>
          <a:xfrm>
            <a:off x="979861" y="2498784"/>
            <a:ext cx="3838575" cy="3381375"/>
          </a:xfrm>
          <a:prstGeom prst="rect">
            <a:avLst/>
          </a:prstGeom>
        </p:spPr>
      </p:pic>
    </p:spTree>
    <p:extLst>
      <p:ext uri="{BB962C8B-B14F-4D97-AF65-F5344CB8AC3E}">
        <p14:creationId xmlns:p14="http://schemas.microsoft.com/office/powerpoint/2010/main" val="1545566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1922-41B2-98F1-10B6-9A3E39A65C13}"/>
              </a:ext>
            </a:extLst>
          </p:cNvPr>
          <p:cNvSpPr>
            <a:spLocks noGrp="1"/>
          </p:cNvSpPr>
          <p:nvPr>
            <p:ph type="title"/>
          </p:nvPr>
        </p:nvSpPr>
        <p:spPr>
          <a:xfrm>
            <a:off x="329609" y="459714"/>
            <a:ext cx="11546958" cy="729006"/>
          </a:xfrm>
        </p:spPr>
        <p:txBody>
          <a:bodyPr/>
          <a:lstStyle/>
          <a:p>
            <a:r>
              <a:rPr lang="en-US" dirty="0">
                <a:latin typeface="Georgia" panose="02040502050405020303" pitchFamily="18" charset="0"/>
              </a:rPr>
              <a:t>Literature Review</a:t>
            </a:r>
            <a:endParaRPr lang="en-GB" dirty="0">
              <a:latin typeface="Georgia" panose="02040502050405020303" pitchFamily="18" charset="0"/>
            </a:endParaRPr>
          </a:p>
        </p:txBody>
      </p:sp>
      <p:sp>
        <p:nvSpPr>
          <p:cNvPr id="4" name="Date Placeholder 3">
            <a:extLst>
              <a:ext uri="{FF2B5EF4-FFF2-40B4-BE49-F238E27FC236}">
                <a16:creationId xmlns:a16="http://schemas.microsoft.com/office/drawing/2014/main" id="{BBF66BE7-9DB6-AAA9-FCF2-702C812874F4}"/>
              </a:ext>
            </a:extLst>
          </p:cNvPr>
          <p:cNvSpPr>
            <a:spLocks noGrp="1"/>
          </p:cNvSpPr>
          <p:nvPr>
            <p:ph type="dt" sz="half" idx="10"/>
          </p:nvPr>
        </p:nvSpPr>
        <p:spPr>
          <a:xfrm>
            <a:off x="2899149" y="6372123"/>
            <a:ext cx="3389891" cy="447012"/>
          </a:xfrm>
        </p:spPr>
        <p:txBody>
          <a:bodyPr/>
          <a:lstStyle/>
          <a:p>
            <a:r>
              <a:rPr lang="en-US" dirty="0"/>
              <a:t>Sumaiya Salekin (St ID: 1806191)</a:t>
            </a:r>
            <a:endParaRPr lang="en-BD" dirty="0"/>
          </a:p>
        </p:txBody>
      </p:sp>
      <p:sp>
        <p:nvSpPr>
          <p:cNvPr id="18" name="Text Placeholder 17">
            <a:extLst>
              <a:ext uri="{FF2B5EF4-FFF2-40B4-BE49-F238E27FC236}">
                <a16:creationId xmlns:a16="http://schemas.microsoft.com/office/drawing/2014/main" id="{43BDD1FA-FE55-4823-AC8F-709FE3B577BD}"/>
              </a:ext>
            </a:extLst>
          </p:cNvPr>
          <p:cNvSpPr>
            <a:spLocks noGrp="1"/>
          </p:cNvSpPr>
          <p:nvPr>
            <p:ph type="body" idx="13"/>
          </p:nvPr>
        </p:nvSpPr>
        <p:spPr>
          <a:xfrm>
            <a:off x="312980" y="1313822"/>
            <a:ext cx="5303520" cy="491964"/>
          </a:xfrm>
        </p:spPr>
        <p:txBody>
          <a:bodyPr>
            <a:normAutofit lnSpcReduction="10000"/>
          </a:bodyPr>
          <a:lstStyle/>
          <a:p>
            <a:r>
              <a:rPr lang="en-US" dirty="0">
                <a:latin typeface="Georgia" panose="02040502050405020303" pitchFamily="18" charset="0"/>
              </a:rPr>
              <a:t>Use of different Classifiers</a:t>
            </a:r>
          </a:p>
        </p:txBody>
      </p:sp>
      <p:sp>
        <p:nvSpPr>
          <p:cNvPr id="28" name="Text Placeholder 18">
            <a:extLst>
              <a:ext uri="{FF2B5EF4-FFF2-40B4-BE49-F238E27FC236}">
                <a16:creationId xmlns:a16="http://schemas.microsoft.com/office/drawing/2014/main" id="{757A0884-0E99-4012-89CE-56D0291538D8}"/>
              </a:ext>
            </a:extLst>
          </p:cNvPr>
          <p:cNvSpPr txBox="1">
            <a:spLocks/>
          </p:cNvSpPr>
          <p:nvPr/>
        </p:nvSpPr>
        <p:spPr>
          <a:xfrm>
            <a:off x="695828" y="1805786"/>
            <a:ext cx="5758210" cy="491964"/>
          </a:xfrm>
          <a:prstGeom prst="rect">
            <a:avLst/>
          </a:prstGeom>
        </p:spPr>
        <p:txBody>
          <a:bodyPr vert="horz" lIns="91440" tIns="45720" rIns="91440" bIns="45720" rtlCol="0" anchor="ctr">
            <a:normAutofit lnSpcReduction="10000"/>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2800" b="1" kern="1200">
                <a:solidFill>
                  <a:srgbClr val="C00000"/>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9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9pPr>
          </a:lstStyle>
          <a:p>
            <a:r>
              <a:rPr lang="en-US" dirty="0">
                <a:latin typeface="Georgia" panose="02040502050405020303" pitchFamily="18" charset="0"/>
              </a:rPr>
              <a:t>Traditional Classifiers</a:t>
            </a:r>
          </a:p>
        </p:txBody>
      </p:sp>
      <p:sp>
        <p:nvSpPr>
          <p:cNvPr id="29" name="Text Placeholder 19">
            <a:extLst>
              <a:ext uri="{FF2B5EF4-FFF2-40B4-BE49-F238E27FC236}">
                <a16:creationId xmlns:a16="http://schemas.microsoft.com/office/drawing/2014/main" id="{8FB0BEEF-109D-48A8-BC08-DD0964FCD881}"/>
              </a:ext>
            </a:extLst>
          </p:cNvPr>
          <p:cNvSpPr txBox="1">
            <a:spLocks/>
          </p:cNvSpPr>
          <p:nvPr/>
        </p:nvSpPr>
        <p:spPr>
          <a:xfrm>
            <a:off x="9227532" y="5729986"/>
            <a:ext cx="2634859" cy="491964"/>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2000" b="1" i="1"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9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9pPr>
          </a:lstStyle>
          <a:p>
            <a:r>
              <a:rPr lang="en-US" dirty="0" err="1">
                <a:latin typeface="Georgia" panose="02040502050405020303" pitchFamily="18" charset="0"/>
              </a:rPr>
              <a:t>Hasnat</a:t>
            </a:r>
            <a:r>
              <a:rPr lang="en-US" dirty="0">
                <a:latin typeface="Georgia" panose="02040502050405020303" pitchFamily="18" charset="0"/>
              </a:rPr>
              <a:t> (2010)</a:t>
            </a:r>
          </a:p>
        </p:txBody>
      </p:sp>
      <p:sp>
        <p:nvSpPr>
          <p:cNvPr id="41" name="Content Placeholder 20">
            <a:extLst>
              <a:ext uri="{FF2B5EF4-FFF2-40B4-BE49-F238E27FC236}">
                <a16:creationId xmlns:a16="http://schemas.microsoft.com/office/drawing/2014/main" id="{F5ECEA31-9F9C-4908-A3A3-8A06AD7EE0E6}"/>
              </a:ext>
            </a:extLst>
          </p:cNvPr>
          <p:cNvSpPr txBox="1">
            <a:spLocks/>
          </p:cNvSpPr>
          <p:nvPr/>
        </p:nvSpPr>
        <p:spPr>
          <a:xfrm>
            <a:off x="188537" y="2422852"/>
            <a:ext cx="5907463" cy="3789411"/>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Categorize individual character or words into predetermined classes based on extracted features. Identifies using matching against learned patterns, such as, </a:t>
            </a:r>
            <a:r>
              <a:rPr lang="en-US" sz="2400" b="1" dirty="0">
                <a:latin typeface="Times New Roman" panose="02020603050405020304" pitchFamily="18" charset="0"/>
                <a:cs typeface="Times New Roman" panose="02020603050405020304" pitchFamily="18" charset="0"/>
              </a:rPr>
              <a:t>HMM </a:t>
            </a:r>
            <a:r>
              <a:rPr lang="en-US" sz="2400" dirty="0">
                <a:latin typeface="Times New Roman" panose="02020603050405020304" pitchFamily="18" charset="0"/>
                <a:cs typeface="Times New Roman" panose="02020603050405020304" pitchFamily="18" charset="0"/>
              </a:rPr>
              <a:t>(Hidden Markov Models), KNN, etc.</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Limitations- </a:t>
            </a:r>
            <a:r>
              <a:rPr lang="en-US" sz="2400" dirty="0">
                <a:latin typeface="Times New Roman" panose="02020603050405020304" pitchFamily="18" charset="0"/>
                <a:cs typeface="Times New Roman" panose="02020603050405020304" pitchFamily="18" charset="0"/>
              </a:rPr>
              <a:t>complex characters, high variability, and noise sensitive.</a:t>
            </a:r>
          </a:p>
        </p:txBody>
      </p:sp>
      <p:sp>
        <p:nvSpPr>
          <p:cNvPr id="43" name="Text Placeholder 19">
            <a:extLst>
              <a:ext uri="{FF2B5EF4-FFF2-40B4-BE49-F238E27FC236}">
                <a16:creationId xmlns:a16="http://schemas.microsoft.com/office/drawing/2014/main" id="{1B4B59E1-8F17-4EC3-9489-BC2B2B9D2B19}"/>
              </a:ext>
            </a:extLst>
          </p:cNvPr>
          <p:cNvSpPr txBox="1">
            <a:spLocks/>
          </p:cNvSpPr>
          <p:nvPr/>
        </p:nvSpPr>
        <p:spPr>
          <a:xfrm>
            <a:off x="5892298" y="5258983"/>
            <a:ext cx="5998275" cy="491964"/>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2000" b="1" i="1"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9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9pPr>
          </a:lstStyle>
          <a:p>
            <a:pPr algn="ctr"/>
            <a:r>
              <a:rPr lang="en-US" sz="1800" b="0" i="0" dirty="0">
                <a:latin typeface="Times New Roman" panose="02020603050405020304" pitchFamily="18" charset="0"/>
                <a:cs typeface="Times New Roman" panose="02020603050405020304" pitchFamily="18" charset="0"/>
              </a:rPr>
              <a:t>Fig: Word Mappings in a segmentation free OCR using HMM.</a:t>
            </a:r>
          </a:p>
        </p:txBody>
      </p:sp>
      <p:sp>
        <p:nvSpPr>
          <p:cNvPr id="6" name="Footer Placeholder 2">
            <a:extLst>
              <a:ext uri="{FF2B5EF4-FFF2-40B4-BE49-F238E27FC236}">
                <a16:creationId xmlns:a16="http://schemas.microsoft.com/office/drawing/2014/main" id="{5F6F8D03-9601-32F1-3C70-1DF6AEE13825}"/>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pic>
        <p:nvPicPr>
          <p:cNvPr id="10" name="Picture 9">
            <a:extLst>
              <a:ext uri="{FF2B5EF4-FFF2-40B4-BE49-F238E27FC236}">
                <a16:creationId xmlns:a16="http://schemas.microsoft.com/office/drawing/2014/main" id="{54C2DFAA-98B8-4D57-BF41-7ACD4352A963}"/>
              </a:ext>
            </a:extLst>
          </p:cNvPr>
          <p:cNvPicPr>
            <a:picLocks noChangeAspect="1"/>
          </p:cNvPicPr>
          <p:nvPr/>
        </p:nvPicPr>
        <p:blipFill>
          <a:blip r:embed="rId2"/>
          <a:stretch>
            <a:fillRect/>
          </a:stretch>
        </p:blipFill>
        <p:spPr>
          <a:xfrm>
            <a:off x="6575502" y="1107053"/>
            <a:ext cx="5019038" cy="3745798"/>
          </a:xfrm>
          <a:prstGeom prst="rect">
            <a:avLst/>
          </a:prstGeom>
        </p:spPr>
      </p:pic>
    </p:spTree>
    <p:extLst>
      <p:ext uri="{BB962C8B-B14F-4D97-AF65-F5344CB8AC3E}">
        <p14:creationId xmlns:p14="http://schemas.microsoft.com/office/powerpoint/2010/main" val="3060052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1922-41B2-98F1-10B6-9A3E39A65C13}"/>
              </a:ext>
            </a:extLst>
          </p:cNvPr>
          <p:cNvSpPr>
            <a:spLocks noGrp="1"/>
          </p:cNvSpPr>
          <p:nvPr>
            <p:ph type="title"/>
          </p:nvPr>
        </p:nvSpPr>
        <p:spPr>
          <a:xfrm>
            <a:off x="329609" y="459714"/>
            <a:ext cx="11546958" cy="729006"/>
          </a:xfrm>
        </p:spPr>
        <p:txBody>
          <a:bodyPr/>
          <a:lstStyle/>
          <a:p>
            <a:r>
              <a:rPr lang="en-US" dirty="0">
                <a:latin typeface="Georgia" panose="02040502050405020303" pitchFamily="18" charset="0"/>
              </a:rPr>
              <a:t>Literature Review</a:t>
            </a:r>
            <a:endParaRPr lang="en-GB" dirty="0">
              <a:latin typeface="Georgia" panose="02040502050405020303" pitchFamily="18" charset="0"/>
            </a:endParaRPr>
          </a:p>
        </p:txBody>
      </p:sp>
      <p:sp>
        <p:nvSpPr>
          <p:cNvPr id="4" name="Date Placeholder 3">
            <a:extLst>
              <a:ext uri="{FF2B5EF4-FFF2-40B4-BE49-F238E27FC236}">
                <a16:creationId xmlns:a16="http://schemas.microsoft.com/office/drawing/2014/main" id="{BBF66BE7-9DB6-AAA9-FCF2-702C812874F4}"/>
              </a:ext>
            </a:extLst>
          </p:cNvPr>
          <p:cNvSpPr>
            <a:spLocks noGrp="1"/>
          </p:cNvSpPr>
          <p:nvPr>
            <p:ph type="dt" sz="half" idx="10"/>
          </p:nvPr>
        </p:nvSpPr>
        <p:spPr>
          <a:xfrm>
            <a:off x="2899149" y="6372123"/>
            <a:ext cx="3461011" cy="447012"/>
          </a:xfrm>
        </p:spPr>
        <p:txBody>
          <a:bodyPr/>
          <a:lstStyle/>
          <a:p>
            <a:r>
              <a:rPr lang="en-US" dirty="0"/>
              <a:t>Sumaiya Salekin (St ID: 1806191)</a:t>
            </a:r>
            <a:endParaRPr lang="en-BD" dirty="0"/>
          </a:p>
        </p:txBody>
      </p:sp>
      <p:sp>
        <p:nvSpPr>
          <p:cNvPr id="18" name="Text Placeholder 17">
            <a:extLst>
              <a:ext uri="{FF2B5EF4-FFF2-40B4-BE49-F238E27FC236}">
                <a16:creationId xmlns:a16="http://schemas.microsoft.com/office/drawing/2014/main" id="{43BDD1FA-FE55-4823-AC8F-709FE3B577BD}"/>
              </a:ext>
            </a:extLst>
          </p:cNvPr>
          <p:cNvSpPr>
            <a:spLocks noGrp="1"/>
          </p:cNvSpPr>
          <p:nvPr>
            <p:ph type="body" idx="13"/>
          </p:nvPr>
        </p:nvSpPr>
        <p:spPr>
          <a:xfrm>
            <a:off x="312980" y="1313822"/>
            <a:ext cx="5303520" cy="491964"/>
          </a:xfrm>
        </p:spPr>
        <p:txBody>
          <a:bodyPr>
            <a:normAutofit fontScale="85000" lnSpcReduction="10000"/>
          </a:bodyPr>
          <a:lstStyle/>
          <a:p>
            <a:r>
              <a:rPr lang="en-US" dirty="0">
                <a:latin typeface="Georgia" panose="02040502050405020303" pitchFamily="18" charset="0"/>
              </a:rPr>
              <a:t>Segmentation-based Approach</a:t>
            </a:r>
          </a:p>
        </p:txBody>
      </p:sp>
      <p:sp>
        <p:nvSpPr>
          <p:cNvPr id="28" name="Text Placeholder 18">
            <a:extLst>
              <a:ext uri="{FF2B5EF4-FFF2-40B4-BE49-F238E27FC236}">
                <a16:creationId xmlns:a16="http://schemas.microsoft.com/office/drawing/2014/main" id="{757A0884-0E99-4012-89CE-56D0291538D8}"/>
              </a:ext>
            </a:extLst>
          </p:cNvPr>
          <p:cNvSpPr txBox="1">
            <a:spLocks/>
          </p:cNvSpPr>
          <p:nvPr/>
        </p:nvSpPr>
        <p:spPr>
          <a:xfrm>
            <a:off x="695828" y="1805786"/>
            <a:ext cx="5758210" cy="491964"/>
          </a:xfrm>
          <a:prstGeom prst="rect">
            <a:avLst/>
          </a:prstGeom>
        </p:spPr>
        <p:txBody>
          <a:bodyPr vert="horz" lIns="91440" tIns="45720" rIns="91440" bIns="45720" rtlCol="0" anchor="ctr">
            <a:normAutofit lnSpcReduction="10000"/>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2800" b="1" kern="1200">
                <a:solidFill>
                  <a:srgbClr val="C00000"/>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9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9pPr>
          </a:lstStyle>
          <a:p>
            <a:r>
              <a:rPr lang="en-US" dirty="0">
                <a:latin typeface="Georgia" panose="02040502050405020303" pitchFamily="18" charset="0"/>
              </a:rPr>
              <a:t>Deep Learning Classifiers</a:t>
            </a:r>
          </a:p>
        </p:txBody>
      </p:sp>
      <p:sp>
        <p:nvSpPr>
          <p:cNvPr id="29" name="Text Placeholder 19">
            <a:extLst>
              <a:ext uri="{FF2B5EF4-FFF2-40B4-BE49-F238E27FC236}">
                <a16:creationId xmlns:a16="http://schemas.microsoft.com/office/drawing/2014/main" id="{8FB0BEEF-109D-48A8-BC08-DD0964FCD881}"/>
              </a:ext>
            </a:extLst>
          </p:cNvPr>
          <p:cNvSpPr txBox="1">
            <a:spLocks/>
          </p:cNvSpPr>
          <p:nvPr/>
        </p:nvSpPr>
        <p:spPr>
          <a:xfrm>
            <a:off x="481278" y="5728062"/>
            <a:ext cx="2634859" cy="491964"/>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2000" b="1" i="1"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9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9pPr>
          </a:lstStyle>
          <a:p>
            <a:r>
              <a:rPr lang="en-US" dirty="0">
                <a:latin typeface="Georgia" panose="02040502050405020303" pitchFamily="18" charset="0"/>
              </a:rPr>
              <a:t>Sabir et al. (2018)</a:t>
            </a:r>
          </a:p>
        </p:txBody>
      </p:sp>
      <p:sp>
        <p:nvSpPr>
          <p:cNvPr id="41" name="Content Placeholder 20">
            <a:extLst>
              <a:ext uri="{FF2B5EF4-FFF2-40B4-BE49-F238E27FC236}">
                <a16:creationId xmlns:a16="http://schemas.microsoft.com/office/drawing/2014/main" id="{F5ECEA31-9F9C-4908-A3A3-8A06AD7EE0E6}"/>
              </a:ext>
            </a:extLst>
          </p:cNvPr>
          <p:cNvSpPr txBox="1">
            <a:spLocks/>
          </p:cNvSpPr>
          <p:nvPr/>
        </p:nvSpPr>
        <p:spPr>
          <a:xfrm>
            <a:off x="698266" y="2770984"/>
            <a:ext cx="5907463" cy="3789411"/>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Use Artificial Neural Networks(ANNs) to learn and classify complex patterns.</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Limitations-</a:t>
            </a:r>
            <a:r>
              <a:rPr lang="en-US" sz="2400" dirty="0">
                <a:latin typeface="Times New Roman" panose="02020603050405020304" pitchFamily="18" charset="0"/>
                <a:cs typeface="Times New Roman" panose="02020603050405020304" pitchFamily="18" charset="0"/>
              </a:rPr>
              <a:t> data hungry, black-box nature,  and risk of overfitting.</a:t>
            </a:r>
          </a:p>
        </p:txBody>
      </p:sp>
      <p:sp>
        <p:nvSpPr>
          <p:cNvPr id="43" name="Text Placeholder 19">
            <a:extLst>
              <a:ext uri="{FF2B5EF4-FFF2-40B4-BE49-F238E27FC236}">
                <a16:creationId xmlns:a16="http://schemas.microsoft.com/office/drawing/2014/main" id="{1B4B59E1-8F17-4EC3-9489-BC2B2B9D2B19}"/>
              </a:ext>
            </a:extLst>
          </p:cNvPr>
          <p:cNvSpPr txBox="1">
            <a:spLocks/>
          </p:cNvSpPr>
          <p:nvPr/>
        </p:nvSpPr>
        <p:spPr>
          <a:xfrm>
            <a:off x="7078252" y="5548039"/>
            <a:ext cx="4650764" cy="491964"/>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2000" b="1" i="1"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9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9pPr>
          </a:lstStyle>
          <a:p>
            <a:pPr algn="r"/>
            <a:r>
              <a:rPr lang="en-US" sz="1800" b="0" i="0" dirty="0">
                <a:latin typeface="Times New Roman" panose="02020603050405020304" pitchFamily="18" charset="0"/>
                <a:cs typeface="Times New Roman" panose="02020603050405020304" pitchFamily="18" charset="0"/>
              </a:rPr>
              <a:t>Fig: </a:t>
            </a:r>
            <a:r>
              <a:rPr lang="en-US" sz="1600" b="0" i="0" dirty="0">
                <a:latin typeface="Times New Roman" panose="02020603050405020304" pitchFamily="18" charset="0"/>
                <a:cs typeface="Times New Roman" panose="02020603050405020304" pitchFamily="18" charset="0"/>
              </a:rPr>
              <a:t>The feature extraction layer takes image frame input and the LSTM layers function as recognition layers.</a:t>
            </a:r>
            <a:endParaRPr lang="en-US" sz="1800" b="0" i="0" dirty="0">
              <a:latin typeface="Times New Roman" panose="02020603050405020304" pitchFamily="18" charset="0"/>
              <a:cs typeface="Times New Roman" panose="02020603050405020304" pitchFamily="18" charset="0"/>
            </a:endParaRPr>
          </a:p>
        </p:txBody>
      </p:sp>
      <p:sp>
        <p:nvSpPr>
          <p:cNvPr id="6" name="Footer Placeholder 2">
            <a:extLst>
              <a:ext uri="{FF2B5EF4-FFF2-40B4-BE49-F238E27FC236}">
                <a16:creationId xmlns:a16="http://schemas.microsoft.com/office/drawing/2014/main" id="{5F6F8D03-9601-32F1-3C70-1DF6AEE13825}"/>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pic>
        <p:nvPicPr>
          <p:cNvPr id="5" name="Picture 4">
            <a:extLst>
              <a:ext uri="{FF2B5EF4-FFF2-40B4-BE49-F238E27FC236}">
                <a16:creationId xmlns:a16="http://schemas.microsoft.com/office/drawing/2014/main" id="{B5FA6F12-01DA-4CDD-82DE-30E750DCA935}"/>
              </a:ext>
            </a:extLst>
          </p:cNvPr>
          <p:cNvPicPr>
            <a:picLocks noChangeAspect="1"/>
          </p:cNvPicPr>
          <p:nvPr/>
        </p:nvPicPr>
        <p:blipFill>
          <a:blip r:embed="rId2"/>
          <a:stretch>
            <a:fillRect/>
          </a:stretch>
        </p:blipFill>
        <p:spPr>
          <a:xfrm>
            <a:off x="7762031" y="215113"/>
            <a:ext cx="3894468" cy="5282912"/>
          </a:xfrm>
          <a:prstGeom prst="rect">
            <a:avLst/>
          </a:prstGeom>
        </p:spPr>
      </p:pic>
    </p:spTree>
    <p:extLst>
      <p:ext uri="{BB962C8B-B14F-4D97-AF65-F5344CB8AC3E}">
        <p14:creationId xmlns:p14="http://schemas.microsoft.com/office/powerpoint/2010/main" val="1095593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EC05D-A30C-BE68-5515-12B1F5B619BE}"/>
              </a:ext>
            </a:extLst>
          </p:cNvPr>
          <p:cNvSpPr>
            <a:spLocks noGrp="1"/>
          </p:cNvSpPr>
          <p:nvPr>
            <p:ph type="title"/>
          </p:nvPr>
        </p:nvSpPr>
        <p:spPr/>
        <p:txBody>
          <a:bodyPr>
            <a:normAutofit/>
          </a:bodyPr>
          <a:lstStyle/>
          <a:p>
            <a:r>
              <a:rPr lang="en-US" dirty="0">
                <a:latin typeface="Georgia" panose="02040502050405020303" pitchFamily="18" charset="0"/>
              </a:rPr>
              <a:t>Outline of Presentation</a:t>
            </a:r>
          </a:p>
        </p:txBody>
      </p:sp>
      <p:sp>
        <p:nvSpPr>
          <p:cNvPr id="4" name="Date Placeholder 3">
            <a:extLst>
              <a:ext uri="{FF2B5EF4-FFF2-40B4-BE49-F238E27FC236}">
                <a16:creationId xmlns:a16="http://schemas.microsoft.com/office/drawing/2014/main" id="{6A9CAA8B-4A0A-8311-3130-0C2090990F84}"/>
              </a:ext>
            </a:extLst>
          </p:cNvPr>
          <p:cNvSpPr>
            <a:spLocks noGrp="1"/>
          </p:cNvSpPr>
          <p:nvPr>
            <p:ph type="dt" sz="half" idx="10"/>
          </p:nvPr>
        </p:nvSpPr>
        <p:spPr>
          <a:xfrm>
            <a:off x="2899149" y="6372123"/>
            <a:ext cx="4019811" cy="447012"/>
          </a:xfrm>
        </p:spPr>
        <p:txBody>
          <a:bodyPr/>
          <a:lstStyle/>
          <a:p>
            <a:r>
              <a:rPr lang="en-US" dirty="0"/>
              <a:t>Aye Thein </a:t>
            </a:r>
            <a:r>
              <a:rPr lang="en-US" dirty="0" err="1"/>
              <a:t>Maung</a:t>
            </a:r>
            <a:r>
              <a:rPr lang="en-US" dirty="0"/>
              <a:t> (St ID: 1806195)</a:t>
            </a:r>
            <a:endParaRPr lang="en-BD" dirty="0"/>
          </a:p>
        </p:txBody>
      </p:sp>
      <p:sp>
        <p:nvSpPr>
          <p:cNvPr id="3" name="Slide Number Placeholder 2">
            <a:extLst>
              <a:ext uri="{FF2B5EF4-FFF2-40B4-BE49-F238E27FC236}">
                <a16:creationId xmlns:a16="http://schemas.microsoft.com/office/drawing/2014/main" id="{26A0B13A-71C9-F2E3-7452-32C3044F13B8}"/>
              </a:ext>
            </a:extLst>
          </p:cNvPr>
          <p:cNvSpPr>
            <a:spLocks noGrp="1"/>
          </p:cNvSpPr>
          <p:nvPr>
            <p:ph type="sldNum" sz="quarter" idx="12"/>
          </p:nvPr>
        </p:nvSpPr>
        <p:spPr/>
        <p:txBody>
          <a:bodyPr/>
          <a:lstStyle/>
          <a:p>
            <a:fld id="{E9C29D53-9981-884B-B5B6-B5743DF81FD1}" type="slidenum">
              <a:rPr lang="en-BD" smtClean="0"/>
              <a:pPr/>
              <a:t>2</a:t>
            </a:fld>
            <a:endParaRPr lang="en-BD" dirty="0"/>
          </a:p>
        </p:txBody>
      </p:sp>
      <p:graphicFrame>
        <p:nvGraphicFramePr>
          <p:cNvPr id="7" name="Content Placeholder 6">
            <a:extLst>
              <a:ext uri="{FF2B5EF4-FFF2-40B4-BE49-F238E27FC236}">
                <a16:creationId xmlns:a16="http://schemas.microsoft.com/office/drawing/2014/main" id="{2959713D-630A-B026-C460-F68BF7A09370}"/>
              </a:ext>
            </a:extLst>
          </p:cNvPr>
          <p:cNvGraphicFramePr>
            <a:graphicFrameLocks noGrp="1"/>
          </p:cNvGraphicFramePr>
          <p:nvPr>
            <p:ph sz="half" idx="1"/>
            <p:extLst>
              <p:ext uri="{D42A27DB-BD31-4B8C-83A1-F6EECF244321}">
                <p14:modId xmlns:p14="http://schemas.microsoft.com/office/powerpoint/2010/main" val="2010017791"/>
              </p:ext>
            </p:extLst>
          </p:nvPr>
        </p:nvGraphicFramePr>
        <p:xfrm>
          <a:off x="338138" y="1401763"/>
          <a:ext cx="5303837" cy="4392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a:extLst>
              <a:ext uri="{FF2B5EF4-FFF2-40B4-BE49-F238E27FC236}">
                <a16:creationId xmlns:a16="http://schemas.microsoft.com/office/drawing/2014/main" id="{AA258D18-1D1E-A7E1-AD5A-D6F95ECEEFA0}"/>
              </a:ext>
            </a:extLst>
          </p:cNvPr>
          <p:cNvSpPr>
            <a:spLocks noGrp="1"/>
          </p:cNvSpPr>
          <p:nvPr>
            <p:ph type="ftr" sz="quarter" idx="11"/>
          </p:nvPr>
        </p:nvSpPr>
        <p:spPr>
          <a:xfrm>
            <a:off x="6283841" y="2721935"/>
            <a:ext cx="5592726" cy="1347903"/>
          </a:xfrm>
        </p:spPr>
        <p:txBody>
          <a:bodyPr/>
          <a:lstStyle/>
          <a:p>
            <a:pPr algn="ctr"/>
            <a:r>
              <a:rPr lang="en-US" dirty="0">
                <a:latin typeface="Times New Roman" panose="02020603050405020304" pitchFamily="18" charset="0"/>
                <a:cs typeface="Times New Roman" panose="02020603050405020304" pitchFamily="18" charset="0"/>
              </a:rPr>
              <a:t>EEE 400: </a:t>
            </a:r>
            <a:r>
              <a:rPr lang="en-US" sz="2400" b="1" i="0" kern="1400" spc="-50" dirty="0">
                <a:effectLst/>
                <a:latin typeface="Times New Roman" panose="02020603050405020304" pitchFamily="18" charset="0"/>
                <a:ea typeface="Times New Roman" panose="02020603050405020304" pitchFamily="18" charset="0"/>
                <a:cs typeface="Times New Roman" panose="02020603050405020304" pitchFamily="18" charset="0"/>
              </a:rPr>
              <a:t>Bangla Handwritten OCR: A Hybrid </a:t>
            </a:r>
            <a:r>
              <a:rPr lang="en-US" sz="24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Deep Learning</a:t>
            </a:r>
            <a:r>
              <a:rPr lang="en-US" sz="2400" b="1" i="0" kern="1400" spc="-50" dirty="0">
                <a:effectLst/>
                <a:latin typeface="Times New Roman" panose="02020603050405020304" pitchFamily="18" charset="0"/>
                <a:ea typeface="Times New Roman" panose="02020603050405020304" pitchFamily="18" charset="0"/>
                <a:cs typeface="Times New Roman" panose="02020603050405020304" pitchFamily="18" charset="0"/>
              </a:rPr>
              <a:t> Approach</a:t>
            </a:r>
            <a:endParaRPr lang="en-US" sz="2400" b="1" kern="1400" spc="-5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8087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EC05D-A30C-BE68-5515-12B1F5B619BE}"/>
              </a:ext>
            </a:extLst>
          </p:cNvPr>
          <p:cNvSpPr>
            <a:spLocks noGrp="1"/>
          </p:cNvSpPr>
          <p:nvPr>
            <p:ph type="title"/>
          </p:nvPr>
        </p:nvSpPr>
        <p:spPr/>
        <p:txBody>
          <a:bodyPr>
            <a:normAutofit/>
          </a:bodyPr>
          <a:lstStyle/>
          <a:p>
            <a:r>
              <a:rPr lang="en-US" dirty="0">
                <a:latin typeface="Georgia" panose="02040502050405020303" pitchFamily="18" charset="0"/>
              </a:rPr>
              <a:t>Outline of Presentation</a:t>
            </a:r>
          </a:p>
        </p:txBody>
      </p:sp>
      <p:sp>
        <p:nvSpPr>
          <p:cNvPr id="4" name="Date Placeholder 3">
            <a:extLst>
              <a:ext uri="{FF2B5EF4-FFF2-40B4-BE49-F238E27FC236}">
                <a16:creationId xmlns:a16="http://schemas.microsoft.com/office/drawing/2014/main" id="{6A9CAA8B-4A0A-8311-3130-0C2090990F84}"/>
              </a:ext>
            </a:extLst>
          </p:cNvPr>
          <p:cNvSpPr>
            <a:spLocks noGrp="1"/>
          </p:cNvSpPr>
          <p:nvPr>
            <p:ph type="dt" sz="half" idx="10"/>
          </p:nvPr>
        </p:nvSpPr>
        <p:spPr>
          <a:xfrm>
            <a:off x="2899149" y="6372123"/>
            <a:ext cx="3425566"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Aye Thein </a:t>
            </a:r>
            <a:r>
              <a:rPr lang="en-US" sz="1800" kern="1200" dirty="0" err="1">
                <a:solidFill>
                  <a:srgbClr val="FFFFFF"/>
                </a:solidFill>
                <a:effectLst/>
                <a:latin typeface="Arial Narrow" panose="020B0606020202030204" pitchFamily="34" charset="0"/>
                <a:ea typeface="+mn-ea"/>
                <a:cs typeface="+mn-cs"/>
              </a:rPr>
              <a:t>Maung</a:t>
            </a:r>
            <a:r>
              <a:rPr lang="en-US" sz="1800" kern="1200" dirty="0">
                <a:solidFill>
                  <a:srgbClr val="FFFFFF"/>
                </a:solidFill>
                <a:effectLst/>
                <a:latin typeface="Arial Narrow" panose="020B0606020202030204" pitchFamily="34" charset="0"/>
                <a:ea typeface="+mn-ea"/>
                <a:cs typeface="+mn-cs"/>
              </a:rPr>
              <a:t> (St ID: 1806195)</a:t>
            </a:r>
            <a:endParaRPr lang="en-US" dirty="0">
              <a:effectLst/>
            </a:endParaRPr>
          </a:p>
        </p:txBody>
      </p:sp>
      <p:sp>
        <p:nvSpPr>
          <p:cNvPr id="3" name="Slide Number Placeholder 2">
            <a:extLst>
              <a:ext uri="{FF2B5EF4-FFF2-40B4-BE49-F238E27FC236}">
                <a16:creationId xmlns:a16="http://schemas.microsoft.com/office/drawing/2014/main" id="{26A0B13A-71C9-F2E3-7452-32C3044F13B8}"/>
              </a:ext>
            </a:extLst>
          </p:cNvPr>
          <p:cNvSpPr>
            <a:spLocks noGrp="1"/>
          </p:cNvSpPr>
          <p:nvPr>
            <p:ph type="sldNum" sz="quarter" idx="12"/>
          </p:nvPr>
        </p:nvSpPr>
        <p:spPr/>
        <p:txBody>
          <a:bodyPr/>
          <a:lstStyle/>
          <a:p>
            <a:fld id="{E9C29D53-9981-884B-B5B6-B5743DF81FD1}" type="slidenum">
              <a:rPr lang="en-BD" smtClean="0"/>
              <a:pPr/>
              <a:t>20</a:t>
            </a:fld>
            <a:endParaRPr lang="en-BD" dirty="0"/>
          </a:p>
        </p:txBody>
      </p:sp>
      <p:graphicFrame>
        <p:nvGraphicFramePr>
          <p:cNvPr id="7" name="Content Placeholder 6">
            <a:extLst>
              <a:ext uri="{FF2B5EF4-FFF2-40B4-BE49-F238E27FC236}">
                <a16:creationId xmlns:a16="http://schemas.microsoft.com/office/drawing/2014/main" id="{2959713D-630A-B026-C460-F68BF7A09370}"/>
              </a:ext>
            </a:extLst>
          </p:cNvPr>
          <p:cNvGraphicFramePr>
            <a:graphicFrameLocks noGrp="1"/>
          </p:cNvGraphicFramePr>
          <p:nvPr>
            <p:ph sz="half" idx="1"/>
            <p:extLst>
              <p:ext uri="{D42A27DB-BD31-4B8C-83A1-F6EECF244321}">
                <p14:modId xmlns:p14="http://schemas.microsoft.com/office/powerpoint/2010/main" val="3916136687"/>
              </p:ext>
            </p:extLst>
          </p:nvPr>
        </p:nvGraphicFramePr>
        <p:xfrm>
          <a:off x="194364" y="1416140"/>
          <a:ext cx="5303837" cy="4392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Footer Placeholder 5">
            <a:extLst>
              <a:ext uri="{FF2B5EF4-FFF2-40B4-BE49-F238E27FC236}">
                <a16:creationId xmlns:a16="http://schemas.microsoft.com/office/drawing/2014/main" id="{D53F1EBF-BE17-42DC-B996-4BC71D7F48CA}"/>
              </a:ext>
            </a:extLst>
          </p:cNvPr>
          <p:cNvSpPr>
            <a:spLocks noGrp="1"/>
          </p:cNvSpPr>
          <p:nvPr>
            <p:ph type="ftr" sz="quarter" idx="11"/>
          </p:nvPr>
        </p:nvSpPr>
        <p:spPr>
          <a:xfrm>
            <a:off x="6103088" y="2785327"/>
            <a:ext cx="5592726" cy="1347903"/>
          </a:xfrm>
        </p:spPr>
        <p:txBody>
          <a:bodyPr/>
          <a:lstStyle/>
          <a:p>
            <a:pPr algn="ctr"/>
            <a:r>
              <a:rPr lang="en-US" dirty="0">
                <a:latin typeface="Times New Roman" panose="02020603050405020304" pitchFamily="18" charset="0"/>
                <a:cs typeface="Times New Roman" panose="02020603050405020304" pitchFamily="18" charset="0"/>
              </a:rPr>
              <a:t>EEE 400: </a:t>
            </a:r>
            <a:r>
              <a:rPr lang="en-US" sz="2400" b="1" i="0" kern="1400" spc="-50" dirty="0">
                <a:effectLst/>
                <a:latin typeface="Times New Roman" panose="02020603050405020304" pitchFamily="18" charset="0"/>
                <a:ea typeface="Times New Roman" panose="02020603050405020304" pitchFamily="18" charset="0"/>
                <a:cs typeface="Times New Roman" panose="02020603050405020304" pitchFamily="18" charset="0"/>
              </a:rPr>
              <a:t>Bangla Handwritten OCR: A Hybrid </a:t>
            </a:r>
            <a:r>
              <a:rPr lang="en-US" sz="24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Deep Learning</a:t>
            </a:r>
            <a:r>
              <a:rPr lang="en-US" sz="2400" b="1" i="0" kern="1400" spc="-50" dirty="0">
                <a:effectLst/>
                <a:latin typeface="Times New Roman" panose="02020603050405020304" pitchFamily="18" charset="0"/>
                <a:ea typeface="Times New Roman" panose="02020603050405020304" pitchFamily="18" charset="0"/>
                <a:cs typeface="Times New Roman" panose="02020603050405020304" pitchFamily="18" charset="0"/>
              </a:rPr>
              <a:t> Approach</a:t>
            </a:r>
            <a:endParaRPr lang="en-US" sz="2400" b="1" kern="1400" spc="-5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1411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1922-41B2-98F1-10B6-9A3E39A65C13}"/>
              </a:ext>
            </a:extLst>
          </p:cNvPr>
          <p:cNvSpPr>
            <a:spLocks noGrp="1"/>
          </p:cNvSpPr>
          <p:nvPr>
            <p:ph type="title"/>
          </p:nvPr>
        </p:nvSpPr>
        <p:spPr/>
        <p:txBody>
          <a:bodyPr/>
          <a:lstStyle/>
          <a:p>
            <a:pPr lvl="0"/>
            <a:r>
              <a:rPr lang="en-US" dirty="0">
                <a:latin typeface="Georgia" panose="02040502050405020303" pitchFamily="18" charset="0"/>
                <a:cs typeface="Times New Roman" panose="02020603050405020304" pitchFamily="18" charset="0"/>
              </a:rPr>
              <a:t>Methodology</a:t>
            </a:r>
          </a:p>
        </p:txBody>
      </p:sp>
      <p:sp>
        <p:nvSpPr>
          <p:cNvPr id="4" name="Date Placeholder 3">
            <a:extLst>
              <a:ext uri="{FF2B5EF4-FFF2-40B4-BE49-F238E27FC236}">
                <a16:creationId xmlns:a16="http://schemas.microsoft.com/office/drawing/2014/main" id="{BBF66BE7-9DB6-AAA9-FCF2-702C812874F4}"/>
              </a:ext>
            </a:extLst>
          </p:cNvPr>
          <p:cNvSpPr>
            <a:spLocks noGrp="1"/>
          </p:cNvSpPr>
          <p:nvPr>
            <p:ph type="dt" sz="half" idx="10"/>
          </p:nvPr>
        </p:nvSpPr>
        <p:spPr>
          <a:xfrm>
            <a:off x="2899149" y="6372123"/>
            <a:ext cx="330861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Aye Thein </a:t>
            </a:r>
            <a:r>
              <a:rPr lang="en-US" sz="1800" kern="1200" dirty="0" err="1">
                <a:solidFill>
                  <a:srgbClr val="FFFFFF"/>
                </a:solidFill>
                <a:effectLst/>
                <a:latin typeface="Arial Narrow" panose="020B0606020202030204" pitchFamily="34" charset="0"/>
                <a:ea typeface="+mn-ea"/>
                <a:cs typeface="+mn-cs"/>
              </a:rPr>
              <a:t>Maung</a:t>
            </a:r>
            <a:r>
              <a:rPr lang="en-US" sz="1800" kern="1200" dirty="0">
                <a:solidFill>
                  <a:srgbClr val="FFFFFF"/>
                </a:solidFill>
                <a:effectLst/>
                <a:latin typeface="Arial Narrow" panose="020B0606020202030204" pitchFamily="34" charset="0"/>
                <a:ea typeface="+mn-ea"/>
                <a:cs typeface="+mn-cs"/>
              </a:rPr>
              <a:t> (St ID: 1806195)</a:t>
            </a:r>
            <a:endParaRPr lang="en-US" dirty="0">
              <a:effectLst/>
            </a:endParaRPr>
          </a:p>
        </p:txBody>
      </p:sp>
      <p:sp>
        <p:nvSpPr>
          <p:cNvPr id="7" name="Slide Number Placeholder 6">
            <a:extLst>
              <a:ext uri="{FF2B5EF4-FFF2-40B4-BE49-F238E27FC236}">
                <a16:creationId xmlns:a16="http://schemas.microsoft.com/office/drawing/2014/main" id="{518ECC94-A576-DA48-2F49-891A0FC6A314}"/>
              </a:ext>
            </a:extLst>
          </p:cNvPr>
          <p:cNvSpPr>
            <a:spLocks noGrp="1"/>
          </p:cNvSpPr>
          <p:nvPr>
            <p:ph type="sldNum" sz="quarter" idx="12"/>
          </p:nvPr>
        </p:nvSpPr>
        <p:spPr/>
        <p:txBody>
          <a:bodyPr/>
          <a:lstStyle/>
          <a:p>
            <a:fld id="{E9C29D53-9981-884B-B5B6-B5743DF81FD1}" type="slidenum">
              <a:rPr lang="en-BD" smtClean="0"/>
              <a:pPr/>
              <a:t>21</a:t>
            </a:fld>
            <a:endParaRPr lang="en-BD" dirty="0"/>
          </a:p>
        </p:txBody>
      </p:sp>
      <p:sp>
        <p:nvSpPr>
          <p:cNvPr id="8" name="Content Placeholder 7">
            <a:extLst>
              <a:ext uri="{FF2B5EF4-FFF2-40B4-BE49-F238E27FC236}">
                <a16:creationId xmlns:a16="http://schemas.microsoft.com/office/drawing/2014/main" id="{5B89A11B-0C86-230B-62D8-6E6CD873DF00}"/>
              </a:ext>
            </a:extLst>
          </p:cNvPr>
          <p:cNvSpPr>
            <a:spLocks noGrp="1"/>
          </p:cNvSpPr>
          <p:nvPr>
            <p:ph sz="half" idx="2"/>
          </p:nvPr>
        </p:nvSpPr>
        <p:spPr>
          <a:xfrm>
            <a:off x="329609" y="1401370"/>
            <a:ext cx="11546957" cy="4393373"/>
          </a:xfrm>
        </p:spPr>
        <p:txBody>
          <a:bodyPr>
            <a:normAutofit/>
          </a:bodyPr>
          <a:lstStyle/>
          <a:p>
            <a:pPr marL="0" indent="0">
              <a:buNone/>
            </a:pPr>
            <a:r>
              <a:rPr lang="en-GB" sz="2400" dirty="0">
                <a:latin typeface="Times New Roman" panose="02020603050405020304" pitchFamily="18" charset="0"/>
                <a:cs typeface="Times New Roman" panose="02020603050405020304" pitchFamily="18" charset="0"/>
              </a:rPr>
              <a:t>Our Proposed pipeline-</a:t>
            </a:r>
          </a:p>
          <a:p>
            <a:pPr marL="0" indent="0">
              <a:buNone/>
            </a:pPr>
            <a:endParaRPr lang="en-GB" sz="2400" dirty="0">
              <a:latin typeface="Times New Roman" panose="02020603050405020304" pitchFamily="18" charset="0"/>
              <a:cs typeface="Times New Roman" panose="02020603050405020304" pitchFamily="18" charset="0"/>
            </a:endParaRPr>
          </a:p>
          <a:p>
            <a:r>
              <a:rPr lang="en-GB" sz="2400" dirty="0">
                <a:latin typeface="Times New Roman" panose="02020603050405020304" pitchFamily="18" charset="0"/>
                <a:cs typeface="Times New Roman" panose="02020603050405020304" pitchFamily="18" charset="0"/>
              </a:rPr>
              <a:t>Detection-based character isolation using </a:t>
            </a:r>
            <a:r>
              <a:rPr lang="en-GB" sz="2400" b="1" dirty="0">
                <a:latin typeface="Times New Roman" panose="02020603050405020304" pitchFamily="18" charset="0"/>
                <a:cs typeface="Times New Roman" panose="02020603050405020304" pitchFamily="18" charset="0"/>
              </a:rPr>
              <a:t>YOLOv8</a:t>
            </a:r>
            <a:br>
              <a:rPr lang="en-GB" sz="2400" dirty="0">
                <a:latin typeface="Times New Roman" panose="02020603050405020304" pitchFamily="18" charset="0"/>
                <a:cs typeface="Times New Roman" panose="02020603050405020304" pitchFamily="18" charset="0"/>
              </a:rPr>
            </a:br>
            <a:endParaRPr lang="en-GB" sz="2400" dirty="0">
              <a:latin typeface="Times New Roman" panose="02020603050405020304" pitchFamily="18" charset="0"/>
              <a:cs typeface="Times New Roman" panose="02020603050405020304" pitchFamily="18" charset="0"/>
            </a:endParaRPr>
          </a:p>
          <a:p>
            <a:r>
              <a:rPr lang="en-GB" sz="2400" dirty="0">
                <a:latin typeface="Times New Roman" panose="02020603050405020304" pitchFamily="18" charset="0"/>
                <a:cs typeface="Times New Roman" panose="02020603050405020304" pitchFamily="18" charset="0"/>
              </a:rPr>
              <a:t>Feeding the isolated character patches to the  recognition-based model, </a:t>
            </a:r>
            <a:r>
              <a:rPr lang="en-GB" sz="2400" b="1" dirty="0">
                <a:latin typeface="Times New Roman" panose="02020603050405020304" pitchFamily="18" charset="0"/>
                <a:cs typeface="Times New Roman" panose="02020603050405020304" pitchFamily="18" charset="0"/>
              </a:rPr>
              <a:t>EfficientNet-b4</a:t>
            </a:r>
            <a:r>
              <a:rPr lang="en-GB" sz="2400" dirty="0">
                <a:latin typeface="Times New Roman" panose="02020603050405020304" pitchFamily="18" charset="0"/>
                <a:cs typeface="Times New Roman" panose="02020603050405020304" pitchFamily="18" charset="0"/>
              </a:rPr>
              <a:t>.</a:t>
            </a:r>
            <a:br>
              <a:rPr lang="en-GB" sz="2400" dirty="0">
                <a:latin typeface="Times New Roman" panose="02020603050405020304" pitchFamily="18" charset="0"/>
                <a:cs typeface="Times New Roman" panose="02020603050405020304" pitchFamily="18" charset="0"/>
              </a:rPr>
            </a:br>
            <a:endParaRPr lang="en-GB" sz="2400" dirty="0">
              <a:latin typeface="Times New Roman" panose="02020603050405020304" pitchFamily="18" charset="0"/>
              <a:cs typeface="Times New Roman" panose="02020603050405020304" pitchFamily="18" charset="0"/>
            </a:endParaRPr>
          </a:p>
          <a:p>
            <a:r>
              <a:rPr lang="en-GB" sz="2400" dirty="0">
                <a:latin typeface="Times New Roman" panose="02020603050405020304" pitchFamily="18" charset="0"/>
                <a:cs typeface="Times New Roman" panose="02020603050405020304" pitchFamily="18" charset="0"/>
              </a:rPr>
              <a:t>A </a:t>
            </a:r>
            <a:r>
              <a:rPr lang="en-GB" sz="2400" b="1" dirty="0">
                <a:latin typeface="Times New Roman" panose="02020603050405020304" pitchFamily="18" charset="0"/>
                <a:cs typeface="Times New Roman" panose="02020603050405020304" pitchFamily="18" charset="0"/>
              </a:rPr>
              <a:t>Word2Vec </a:t>
            </a:r>
            <a:r>
              <a:rPr lang="en-GB" sz="2400" dirty="0">
                <a:latin typeface="Times New Roman" panose="02020603050405020304" pitchFamily="18" charset="0"/>
                <a:cs typeface="Times New Roman" panose="02020603050405020304" pitchFamily="18" charset="0"/>
              </a:rPr>
              <a:t>spellchecker model as an optional plug-in for increased accuracy.</a:t>
            </a:r>
          </a:p>
        </p:txBody>
      </p:sp>
      <p:sp>
        <p:nvSpPr>
          <p:cNvPr id="3" name="Footer Placeholder 2">
            <a:extLst>
              <a:ext uri="{FF2B5EF4-FFF2-40B4-BE49-F238E27FC236}">
                <a16:creationId xmlns:a16="http://schemas.microsoft.com/office/drawing/2014/main" id="{303F6E7E-D788-8B0D-84B6-B6544918879E}"/>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dirty="0"/>
          </a:p>
        </p:txBody>
      </p:sp>
    </p:spTree>
    <p:extLst>
      <p:ext uri="{BB962C8B-B14F-4D97-AF65-F5344CB8AC3E}">
        <p14:creationId xmlns:p14="http://schemas.microsoft.com/office/powerpoint/2010/main" val="3065074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r>
              <a:rPr lang="en-US">
                <a:latin typeface="Georgia"/>
                <a:cs typeface="Arial"/>
              </a:rPr>
              <a:t>Methodology</a:t>
            </a:r>
            <a:endParaRPr lang="en-GB" dirty="0">
              <a:latin typeface="Georgia" panose="02040502050405020303" pitchFamily="18" charset="0"/>
            </a:endParaRPr>
          </a:p>
        </p:txBody>
      </p:sp>
      <p:pic>
        <p:nvPicPr>
          <p:cNvPr id="7" name="Content Placeholder 6" descr="A diagram of a flowchart&#10;&#10;Description automatically generated">
            <a:extLst>
              <a:ext uri="{FF2B5EF4-FFF2-40B4-BE49-F238E27FC236}">
                <a16:creationId xmlns:a16="http://schemas.microsoft.com/office/drawing/2014/main" id="{75C7AB20-C0EE-458F-861E-578A360105DA}"/>
              </a:ext>
            </a:extLst>
          </p:cNvPr>
          <p:cNvPicPr>
            <a:picLocks noGrp="1" noChangeAspect="1"/>
          </p:cNvPicPr>
          <p:nvPr>
            <p:ph idx="1"/>
          </p:nvPr>
        </p:nvPicPr>
        <p:blipFill rotWithShape="1">
          <a:blip r:embed="rId2"/>
          <a:srcRect l="5738" t="7578" r="5545" b="6969"/>
          <a:stretch/>
        </p:blipFill>
        <p:spPr>
          <a:xfrm>
            <a:off x="5405120" y="15240"/>
            <a:ext cx="4663440" cy="6259605"/>
          </a:xfrm>
        </p:spPr>
      </p:pic>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36957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Aye Thein </a:t>
            </a:r>
            <a:r>
              <a:rPr lang="en-US" sz="1800" kern="1200" dirty="0" err="1">
                <a:solidFill>
                  <a:srgbClr val="FFFFFF"/>
                </a:solidFill>
                <a:effectLst/>
                <a:latin typeface="Arial Narrow" panose="020B0606020202030204" pitchFamily="34" charset="0"/>
                <a:ea typeface="+mn-ea"/>
                <a:cs typeface="+mn-cs"/>
              </a:rPr>
              <a:t>Maung</a:t>
            </a:r>
            <a:r>
              <a:rPr lang="en-US" sz="1800" kern="1200" dirty="0">
                <a:solidFill>
                  <a:srgbClr val="FFFFFF"/>
                </a:solidFill>
                <a:effectLst/>
                <a:latin typeface="Arial Narrow" panose="020B0606020202030204" pitchFamily="34" charset="0"/>
                <a:ea typeface="+mn-ea"/>
                <a:cs typeface="+mn-cs"/>
              </a:rPr>
              <a:t> (St ID: 1806195)</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22</a:t>
            </a:fld>
            <a:endParaRPr lang="en-BD" dirty="0"/>
          </a:p>
        </p:txBody>
      </p:sp>
      <p:sp>
        <p:nvSpPr>
          <p:cNvPr id="11" name="Footer Placeholder 2">
            <a:extLst>
              <a:ext uri="{FF2B5EF4-FFF2-40B4-BE49-F238E27FC236}">
                <a16:creationId xmlns:a16="http://schemas.microsoft.com/office/drawing/2014/main" id="{264ED7EF-FE0F-F91D-1373-174D93B528BA}"/>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
        <p:nvSpPr>
          <p:cNvPr id="12" name="TextBox 11">
            <a:extLst>
              <a:ext uri="{FF2B5EF4-FFF2-40B4-BE49-F238E27FC236}">
                <a16:creationId xmlns:a16="http://schemas.microsoft.com/office/drawing/2014/main" id="{CDE0C82A-AA46-D004-75F4-810E7A775241}"/>
              </a:ext>
            </a:extLst>
          </p:cNvPr>
          <p:cNvSpPr txBox="1"/>
          <p:nvPr/>
        </p:nvSpPr>
        <p:spPr>
          <a:xfrm>
            <a:off x="1154282" y="1764728"/>
            <a:ext cx="457397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C00000"/>
                </a:solidFill>
                <a:latin typeface="Georgia"/>
                <a:cs typeface="Arial"/>
              </a:rPr>
              <a:t>Flowchart of Proposed Pipeline</a:t>
            </a:r>
            <a:endParaRPr lang="en-US" sz="2400">
              <a:solidFill>
                <a:srgbClr val="C00000"/>
              </a:solidFill>
              <a:latin typeface="Georgia"/>
            </a:endParaRPr>
          </a:p>
        </p:txBody>
      </p:sp>
    </p:spTree>
    <p:extLst>
      <p:ext uri="{BB962C8B-B14F-4D97-AF65-F5344CB8AC3E}">
        <p14:creationId xmlns:p14="http://schemas.microsoft.com/office/powerpoint/2010/main" val="874963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diagram&#10;&#10;Description automatically generated">
            <a:extLst>
              <a:ext uri="{FF2B5EF4-FFF2-40B4-BE49-F238E27FC236}">
                <a16:creationId xmlns:a16="http://schemas.microsoft.com/office/drawing/2014/main" id="{E0E6B977-4A32-467F-94EB-D0761C67C1AA}"/>
              </a:ext>
            </a:extLst>
          </p:cNvPr>
          <p:cNvPicPr>
            <a:picLocks noChangeAspect="1"/>
          </p:cNvPicPr>
          <p:nvPr/>
        </p:nvPicPr>
        <p:blipFill rotWithShape="1">
          <a:blip r:embed="rId2"/>
          <a:srcRect l="3679" t="9228" r="1051" b="7259"/>
          <a:stretch/>
        </p:blipFill>
        <p:spPr>
          <a:xfrm>
            <a:off x="3595173" y="1195469"/>
            <a:ext cx="8281394" cy="5091873"/>
          </a:xfrm>
          <a:prstGeom prst="rect">
            <a:avLst/>
          </a:prstGeom>
        </p:spPr>
      </p:pic>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r>
              <a:rPr lang="en-US" dirty="0">
                <a:latin typeface="Georgia"/>
                <a:cs typeface="Arial"/>
              </a:rPr>
              <a:t>Methodology</a:t>
            </a:r>
            <a:endParaRPr lang="en-GB" dirty="0">
              <a:latin typeface="Georgia" panose="02040502050405020303" pitchFamily="18" charset="0"/>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32893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Aye Thein </a:t>
            </a:r>
            <a:r>
              <a:rPr lang="en-US" sz="1800" kern="1200" dirty="0" err="1">
                <a:solidFill>
                  <a:srgbClr val="FFFFFF"/>
                </a:solidFill>
                <a:effectLst/>
                <a:latin typeface="Arial Narrow" panose="020B0606020202030204" pitchFamily="34" charset="0"/>
                <a:ea typeface="+mn-ea"/>
                <a:cs typeface="+mn-cs"/>
              </a:rPr>
              <a:t>Maung</a:t>
            </a:r>
            <a:r>
              <a:rPr lang="en-US" sz="1800" kern="1200" dirty="0">
                <a:solidFill>
                  <a:srgbClr val="FFFFFF"/>
                </a:solidFill>
                <a:effectLst/>
                <a:latin typeface="Arial Narrow" panose="020B0606020202030204" pitchFamily="34" charset="0"/>
                <a:ea typeface="+mn-ea"/>
                <a:cs typeface="+mn-cs"/>
              </a:rPr>
              <a:t> (St ID: 1806195)</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23</a:t>
            </a:fld>
            <a:endParaRPr lang="en-BD" dirty="0"/>
          </a:p>
        </p:txBody>
      </p:sp>
      <p:sp>
        <p:nvSpPr>
          <p:cNvPr id="11" name="Footer Placeholder 2">
            <a:extLst>
              <a:ext uri="{FF2B5EF4-FFF2-40B4-BE49-F238E27FC236}">
                <a16:creationId xmlns:a16="http://schemas.microsoft.com/office/drawing/2014/main" id="{264ED7EF-FE0F-F91D-1373-174D93B528BA}"/>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dirty="0">
                <a:latin typeface="Arial Narrow"/>
              </a:rPr>
              <a:t>EEE 400: </a:t>
            </a:r>
            <a:r>
              <a:rPr lang="en-US" sz="1400" dirty="0">
                <a:latin typeface="Arial Narrow"/>
              </a:rPr>
              <a:t>Bangla Handwritten OCR: A Hybrid Deep Learning Approach</a:t>
            </a:r>
            <a:endParaRPr lang="en-BD"/>
          </a:p>
        </p:txBody>
      </p:sp>
      <p:sp>
        <p:nvSpPr>
          <p:cNvPr id="8" name="TextBox 7">
            <a:extLst>
              <a:ext uri="{FF2B5EF4-FFF2-40B4-BE49-F238E27FC236}">
                <a16:creationId xmlns:a16="http://schemas.microsoft.com/office/drawing/2014/main" id="{E10AFD15-2541-42CC-BA31-11C8E5E1D3C9}"/>
              </a:ext>
            </a:extLst>
          </p:cNvPr>
          <p:cNvSpPr txBox="1"/>
          <p:nvPr/>
        </p:nvSpPr>
        <p:spPr>
          <a:xfrm>
            <a:off x="624627" y="2083861"/>
            <a:ext cx="2733040" cy="830997"/>
          </a:xfrm>
          <a:prstGeom prst="rect">
            <a:avLst/>
          </a:prstGeom>
          <a:noFill/>
        </p:spPr>
        <p:txBody>
          <a:bodyPr wrap="squar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Working Example of the Pipeline</a:t>
            </a:r>
          </a:p>
        </p:txBody>
      </p:sp>
    </p:spTree>
    <p:extLst>
      <p:ext uri="{BB962C8B-B14F-4D97-AF65-F5344CB8AC3E}">
        <p14:creationId xmlns:p14="http://schemas.microsoft.com/office/powerpoint/2010/main" val="1755825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r>
              <a:rPr lang="en-US">
                <a:latin typeface="Georgia"/>
                <a:cs typeface="Arial"/>
              </a:rPr>
              <a:t>Methodology</a:t>
            </a:r>
            <a:endParaRPr lang="en-GB" dirty="0">
              <a:latin typeface="Georgia" panose="02040502050405020303" pitchFamily="18" charset="0"/>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613411" cy="447012"/>
          </a:xfrm>
        </p:spPr>
        <p:txBody>
          <a:bodyPr/>
          <a:lstStyle/>
          <a:p>
            <a:r>
              <a:rPr lang="en-US" sz="1800" kern="1200" dirty="0">
                <a:solidFill>
                  <a:srgbClr val="FFFFFF"/>
                </a:solidFill>
                <a:effectLst/>
                <a:latin typeface="Arial Narrow" panose="020B0606020202030204" pitchFamily="34" charset="0"/>
                <a:ea typeface="+mn-ea"/>
                <a:cs typeface="+mn-cs"/>
              </a:rPr>
              <a:t>Sumaiya Salekin (St ID: 1806191)</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24</a:t>
            </a:fld>
            <a:endParaRPr lang="en-BD" dirty="0"/>
          </a:p>
        </p:txBody>
      </p:sp>
      <p:pic>
        <p:nvPicPr>
          <p:cNvPr id="10" name="Content Placeholder 9" descr="A diagram of a pyramid&#10;&#10;Description automatically generated">
            <a:extLst>
              <a:ext uri="{FF2B5EF4-FFF2-40B4-BE49-F238E27FC236}">
                <a16:creationId xmlns:a16="http://schemas.microsoft.com/office/drawing/2014/main" id="{0B94C236-1378-45B7-8C74-888E768C5B5E}"/>
              </a:ext>
            </a:extLst>
          </p:cNvPr>
          <p:cNvPicPr>
            <a:picLocks noGrp="1" noChangeAspect="1"/>
          </p:cNvPicPr>
          <p:nvPr>
            <p:ph idx="1"/>
          </p:nvPr>
        </p:nvPicPr>
        <p:blipFill>
          <a:blip r:embed="rId2"/>
          <a:stretch>
            <a:fillRect/>
          </a:stretch>
        </p:blipFill>
        <p:spPr>
          <a:xfrm>
            <a:off x="3986607" y="1642082"/>
            <a:ext cx="8028552" cy="4514878"/>
          </a:xfrm>
        </p:spPr>
      </p:pic>
      <p:sp>
        <p:nvSpPr>
          <p:cNvPr id="7" name="Footer Placeholder 2">
            <a:extLst>
              <a:ext uri="{FF2B5EF4-FFF2-40B4-BE49-F238E27FC236}">
                <a16:creationId xmlns:a16="http://schemas.microsoft.com/office/drawing/2014/main" id="{CC8A01C8-C5A2-81EC-9503-FE42C0587499}"/>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dirty="0">
                <a:latin typeface="Arial Narrow"/>
              </a:rPr>
              <a:t>EEE 400: </a:t>
            </a:r>
            <a:r>
              <a:rPr lang="en-US" sz="1400" dirty="0">
                <a:latin typeface="Arial Narrow"/>
              </a:rPr>
              <a:t>Bangla Handwritten OCR: A Hybrid Deep Learning Approach</a:t>
            </a:r>
            <a:endParaRPr lang="en-BD"/>
          </a:p>
        </p:txBody>
      </p:sp>
      <p:sp>
        <p:nvSpPr>
          <p:cNvPr id="11" name="TextBox 10">
            <a:extLst>
              <a:ext uri="{FF2B5EF4-FFF2-40B4-BE49-F238E27FC236}">
                <a16:creationId xmlns:a16="http://schemas.microsoft.com/office/drawing/2014/main" id="{E2B9B700-424B-4BA9-BD4A-1F75004BD472}"/>
              </a:ext>
            </a:extLst>
          </p:cNvPr>
          <p:cNvSpPr txBox="1"/>
          <p:nvPr/>
        </p:nvSpPr>
        <p:spPr>
          <a:xfrm>
            <a:off x="599440" y="2082800"/>
            <a:ext cx="2854960"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Architecture of </a:t>
            </a:r>
            <a:r>
              <a:rPr lang="en-US" sz="2800" b="1" dirty="0">
                <a:latin typeface="Times New Roman" panose="02020603050405020304" pitchFamily="18" charset="0"/>
                <a:cs typeface="Times New Roman" panose="02020603050405020304" pitchFamily="18" charset="0"/>
              </a:rPr>
              <a:t>YOLOv8</a:t>
            </a:r>
            <a:r>
              <a:rPr lang="en-US" sz="2800" dirty="0">
                <a:latin typeface="Times New Roman" panose="02020603050405020304" pitchFamily="18" charset="0"/>
                <a:cs typeface="Times New Roman" panose="02020603050405020304" pitchFamily="18" charset="0"/>
              </a:rPr>
              <a:t> model</a:t>
            </a:r>
          </a:p>
        </p:txBody>
      </p:sp>
    </p:spTree>
    <p:extLst>
      <p:ext uri="{BB962C8B-B14F-4D97-AF65-F5344CB8AC3E}">
        <p14:creationId xmlns:p14="http://schemas.microsoft.com/office/powerpoint/2010/main" val="2285437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r>
              <a:rPr lang="en-US">
                <a:latin typeface="Georgia"/>
                <a:cs typeface="Arial"/>
              </a:rPr>
              <a:t>Methodology</a:t>
            </a:r>
            <a:endParaRPr lang="en-GB" dirty="0">
              <a:latin typeface="Georgia" panose="02040502050405020303" pitchFamily="18" charset="0"/>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406045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Sumaiya Salekin (St ID: 1806191)</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25</a:t>
            </a:fld>
            <a:endParaRPr lang="en-BD" dirty="0"/>
          </a:p>
        </p:txBody>
      </p:sp>
      <p:sp>
        <p:nvSpPr>
          <p:cNvPr id="7" name="Footer Placeholder 2">
            <a:extLst>
              <a:ext uri="{FF2B5EF4-FFF2-40B4-BE49-F238E27FC236}">
                <a16:creationId xmlns:a16="http://schemas.microsoft.com/office/drawing/2014/main" id="{CC8A01C8-C5A2-81EC-9503-FE42C0587499}"/>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dirty="0">
                <a:latin typeface="Arial Narrow"/>
              </a:rPr>
              <a:t>EEE 400: </a:t>
            </a:r>
            <a:r>
              <a:rPr lang="en-US" sz="1400" dirty="0">
                <a:latin typeface="Arial Narrow"/>
              </a:rPr>
              <a:t>Bangla Handwritten OCR: A Hybrid Deep Learning Approach</a:t>
            </a:r>
            <a:endParaRPr lang="en-BD"/>
          </a:p>
        </p:txBody>
      </p:sp>
      <p:sp>
        <p:nvSpPr>
          <p:cNvPr id="11" name="TextBox 10">
            <a:extLst>
              <a:ext uri="{FF2B5EF4-FFF2-40B4-BE49-F238E27FC236}">
                <a16:creationId xmlns:a16="http://schemas.microsoft.com/office/drawing/2014/main" id="{E2B9B700-424B-4BA9-BD4A-1F75004BD472}"/>
              </a:ext>
            </a:extLst>
          </p:cNvPr>
          <p:cNvSpPr txBox="1"/>
          <p:nvPr/>
        </p:nvSpPr>
        <p:spPr>
          <a:xfrm>
            <a:off x="1221047" y="1455828"/>
            <a:ext cx="613057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Object detection using</a:t>
            </a:r>
            <a:r>
              <a:rPr lang="en-US" sz="2800" b="1" dirty="0">
                <a:latin typeface="Times New Roman" panose="02020603050405020304" pitchFamily="18" charset="0"/>
                <a:cs typeface="Times New Roman" panose="02020603050405020304" pitchFamily="18" charset="0"/>
              </a:rPr>
              <a:t> YOLOv8</a:t>
            </a:r>
            <a:r>
              <a:rPr lang="en-US" sz="2800" dirty="0">
                <a:latin typeface="Times New Roman" panose="02020603050405020304" pitchFamily="18" charset="0"/>
                <a:cs typeface="Times New Roman" panose="02020603050405020304" pitchFamily="18" charset="0"/>
              </a:rPr>
              <a:t> model</a:t>
            </a:r>
          </a:p>
        </p:txBody>
      </p:sp>
      <p:sp>
        <p:nvSpPr>
          <p:cNvPr id="14" name="TextBox 13">
            <a:extLst>
              <a:ext uri="{FF2B5EF4-FFF2-40B4-BE49-F238E27FC236}">
                <a16:creationId xmlns:a16="http://schemas.microsoft.com/office/drawing/2014/main" id="{07EDEBF9-2F30-48BB-9B85-2F3A728BA6FA}"/>
              </a:ext>
            </a:extLst>
          </p:cNvPr>
          <p:cNvSpPr txBox="1"/>
          <p:nvPr/>
        </p:nvSpPr>
        <p:spPr>
          <a:xfrm>
            <a:off x="1221047" y="2321802"/>
            <a:ext cx="10803961" cy="2893100"/>
          </a:xfrm>
          <a:prstGeom prst="rect">
            <a:avLst/>
          </a:prstGeom>
          <a:noFill/>
        </p:spPr>
        <p:txBody>
          <a:bodyPr wrap="square" lIns="91440" tIns="45720" rIns="91440" bIns="45720" rtlCol="0" anchor="t">
            <a:spAutoFit/>
          </a:bodyPr>
          <a:lstStyle/>
          <a:p>
            <a:r>
              <a:rPr lang="en-US" sz="2400" dirty="0">
                <a:latin typeface="Times New Roman"/>
                <a:cs typeface="Times New Roman"/>
              </a:rPr>
              <a:t>Bounding box Predictions:</a:t>
            </a:r>
          </a:p>
          <a:p>
            <a:r>
              <a:rPr lang="en-US" sz="2000" dirty="0">
                <a:latin typeface="Times New Roman"/>
                <a:cs typeface="Times New Roman"/>
              </a:rPr>
              <a:t>Prediction components-</a:t>
            </a:r>
          </a:p>
          <a:p>
            <a:pPr marR="0" lvl="1" indent="0" algn="l" defTabSz="914400" rtl="0" eaLnBrk="0" fontAlgn="base" latinLnBrk="0" hangingPunct="0">
              <a:lnSpc>
                <a:spcPct val="100000"/>
              </a:lnSpc>
              <a:spcBef>
                <a:spcPct val="0"/>
              </a:spcBef>
              <a:spcAft>
                <a:spcPct val="0"/>
              </a:spcAft>
              <a:buClrTx/>
              <a:buSzTx/>
              <a:buFont typeface="Courier New"/>
              <a:buChar char="o"/>
              <a:tabLst/>
            </a:pPr>
            <a:r>
              <a:rPr kumimoji="0" lang="en-US" altLang="en-US" b="1" i="0" u="none" strike="noStrike" cap="none" normalizeH="0" baseline="0" dirty="0">
                <a:ln>
                  <a:noFill/>
                </a:ln>
                <a:effectLst/>
                <a:latin typeface="Times New Roman"/>
                <a:cs typeface="Times New Roman"/>
              </a:rPr>
              <a:t>Center Coordinates (</a:t>
            </a:r>
            <a:r>
              <a:rPr kumimoji="0" lang="en-US" altLang="en-US" b="1" i="0" u="none" strike="noStrike" cap="none" normalizeH="0" baseline="0" dirty="0" err="1">
                <a:ln>
                  <a:noFill/>
                </a:ln>
                <a:effectLst/>
                <a:latin typeface="Times New Roman"/>
                <a:cs typeface="Times New Roman"/>
              </a:rPr>
              <a:t>tx</a:t>
            </a:r>
            <a:r>
              <a:rPr kumimoji="0" lang="en-US" altLang="en-US" b="1" i="0" u="none" strike="noStrike" cap="none" normalizeH="0" baseline="0" dirty="0">
                <a:ln>
                  <a:noFill/>
                </a:ln>
                <a:effectLst/>
                <a:latin typeface="Times New Roman"/>
                <a:cs typeface="Times New Roman"/>
              </a:rPr>
              <a:t>, ty)</a:t>
            </a:r>
            <a:r>
              <a:rPr kumimoji="0" lang="en-US" altLang="en-US" b="0" i="0" u="none" strike="noStrike" cap="none" normalizeH="0" baseline="0" dirty="0">
                <a:ln>
                  <a:noFill/>
                </a:ln>
                <a:effectLst/>
                <a:latin typeface="Times New Roman"/>
                <a:cs typeface="Times New Roman"/>
              </a:rPr>
              <a:t>: Relative to the grid cell.</a:t>
            </a:r>
            <a:endParaRPr lang="en-US" altLang="en-US" b="0" i="0" u="none" strike="noStrike" cap="none" normalizeH="0" baseline="0" dirty="0">
              <a:ln>
                <a:noFill/>
              </a:ln>
              <a:effectLst/>
              <a:latin typeface="Times New Roman"/>
              <a:cs typeface="Times New Roman"/>
            </a:endParaRPr>
          </a:p>
          <a:p>
            <a:pPr marR="0" lvl="1" indent="0" algn="l" defTabSz="914400" rtl="0" eaLnBrk="0" fontAlgn="base" latinLnBrk="0" hangingPunct="0">
              <a:lnSpc>
                <a:spcPct val="100000"/>
              </a:lnSpc>
              <a:spcBef>
                <a:spcPct val="0"/>
              </a:spcBef>
              <a:spcAft>
                <a:spcPct val="0"/>
              </a:spcAft>
              <a:buClrTx/>
              <a:buSzTx/>
              <a:buFont typeface="Courier New"/>
              <a:buChar char="o"/>
              <a:tabLst/>
            </a:pPr>
            <a:r>
              <a:rPr kumimoji="0" lang="en-US" altLang="en-US" b="1" i="0" u="none" strike="noStrike" cap="none" normalizeH="0" baseline="0" dirty="0">
                <a:ln>
                  <a:noFill/>
                </a:ln>
                <a:effectLst/>
                <a:latin typeface="Times New Roman"/>
                <a:cs typeface="Times New Roman"/>
              </a:rPr>
              <a:t>Dimensions (</a:t>
            </a:r>
            <a:r>
              <a:rPr kumimoji="0" lang="en-US" altLang="en-US" b="1" i="0" u="none" strike="noStrike" cap="none" normalizeH="0" baseline="0" dirty="0" err="1">
                <a:ln>
                  <a:noFill/>
                </a:ln>
                <a:effectLst/>
                <a:latin typeface="Times New Roman"/>
                <a:cs typeface="Times New Roman"/>
              </a:rPr>
              <a:t>tw</a:t>
            </a:r>
            <a:r>
              <a:rPr kumimoji="0" lang="en-US" altLang="en-US" b="1" i="0" u="none" strike="noStrike" cap="none" normalizeH="0" baseline="0" dirty="0">
                <a:ln>
                  <a:noFill/>
                </a:ln>
                <a:effectLst/>
                <a:latin typeface="Times New Roman"/>
                <a:cs typeface="Times New Roman"/>
              </a:rPr>
              <a:t>, </a:t>
            </a:r>
            <a:r>
              <a:rPr kumimoji="0" lang="en-US" altLang="en-US" b="1" i="0" u="none" strike="noStrike" cap="none" normalizeH="0" baseline="0" dirty="0" err="1">
                <a:ln>
                  <a:noFill/>
                </a:ln>
                <a:effectLst/>
                <a:latin typeface="Times New Roman"/>
                <a:cs typeface="Times New Roman"/>
              </a:rPr>
              <a:t>th</a:t>
            </a:r>
            <a:r>
              <a:rPr kumimoji="0" lang="en-US" altLang="en-US" b="1" i="0" u="none" strike="noStrike" cap="none" normalizeH="0" baseline="0" dirty="0">
                <a:ln>
                  <a:noFill/>
                </a:ln>
                <a:effectLst/>
                <a:latin typeface="Times New Roman"/>
                <a:cs typeface="Times New Roman"/>
              </a:rPr>
              <a:t>)</a:t>
            </a:r>
            <a:r>
              <a:rPr kumimoji="0" lang="en-US" altLang="en-US" b="0" i="0" u="none" strike="noStrike" cap="none" normalizeH="0" baseline="0" dirty="0">
                <a:ln>
                  <a:noFill/>
                </a:ln>
                <a:effectLst/>
                <a:latin typeface="Times New Roman"/>
                <a:cs typeface="Times New Roman"/>
              </a:rPr>
              <a:t>: Width and height of the bounding box.</a:t>
            </a:r>
            <a:endParaRPr lang="en-US" altLang="en-US" b="0" i="0" u="none" strike="noStrike" cap="none" normalizeH="0" baseline="0" dirty="0">
              <a:ln>
                <a:noFill/>
              </a:ln>
              <a:effectLst/>
              <a:latin typeface="Times New Roman"/>
              <a:cs typeface="Times New Roman"/>
            </a:endParaRPr>
          </a:p>
          <a:p>
            <a:pPr lvl="1" defTabSz="914400" eaLnBrk="0" fontAlgn="base" hangingPunct="0">
              <a:spcBef>
                <a:spcPct val="0"/>
              </a:spcBef>
              <a:spcAft>
                <a:spcPct val="0"/>
              </a:spcAft>
              <a:buFont typeface="Courier New"/>
              <a:buChar char="o"/>
            </a:pPr>
            <a:r>
              <a:rPr kumimoji="0" lang="en-US" altLang="en-US" b="1" i="0" u="none" strike="noStrike" cap="none" normalizeH="0" baseline="0" dirty="0">
                <a:ln>
                  <a:noFill/>
                </a:ln>
                <a:effectLst/>
                <a:latin typeface="Times New Roman"/>
                <a:cs typeface="Times New Roman"/>
              </a:rPr>
              <a:t>Confidence Score (</a:t>
            </a:r>
            <a:r>
              <a:rPr kumimoji="0" lang="en-US" altLang="en-US" b="1" i="0" u="none" strike="noStrike" cap="none" normalizeH="0" baseline="0" dirty="0" err="1">
                <a:ln>
                  <a:noFill/>
                </a:ln>
                <a:effectLst/>
                <a:latin typeface="Times New Roman"/>
                <a:cs typeface="Times New Roman"/>
              </a:rPr>
              <a:t>tc</a:t>
            </a:r>
            <a:r>
              <a:rPr kumimoji="0" lang="en-US" altLang="en-US" b="1" i="0" u="none" strike="noStrike" cap="none" normalizeH="0" baseline="0" dirty="0">
                <a:ln>
                  <a:noFill/>
                </a:ln>
                <a:effectLst/>
                <a:latin typeface="Times New Roman"/>
                <a:cs typeface="Times New Roman"/>
              </a:rPr>
              <a:t>)</a:t>
            </a:r>
            <a:r>
              <a:rPr kumimoji="0" lang="en-US" altLang="en-US" b="0" i="0" u="none" strike="noStrike" cap="none" normalizeH="0" baseline="0" dirty="0">
                <a:ln>
                  <a:noFill/>
                </a:ln>
                <a:effectLst/>
                <a:latin typeface="Times New Roman"/>
                <a:cs typeface="Times New Roman"/>
              </a:rPr>
              <a:t>: Indicates the likelihood of the bounding box containing an object.</a:t>
            </a:r>
            <a:r>
              <a:rPr lang="en-US" altLang="en-US" dirty="0">
                <a:latin typeface="Times New Roman"/>
                <a:cs typeface="Times New Roman"/>
              </a:rPr>
              <a:t> </a:t>
            </a:r>
            <a:endParaRPr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0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effectLst/>
                <a:latin typeface="Times New Roman"/>
                <a:cs typeface="Times New Roman"/>
              </a:rPr>
              <a:t>Class Probabilities:</a:t>
            </a:r>
            <a:endParaRPr lang="en-US" altLang="en-US" sz="2400" b="0" i="0" u="none" strike="noStrike" cap="none" normalizeH="0" baseline="0" dirty="0">
              <a:ln>
                <a:noFill/>
              </a:ln>
              <a:effectLst/>
              <a:latin typeface="Times New Roman"/>
              <a:cs typeface="Times New Roman"/>
            </a:endParaRP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Times New Roman"/>
                <a:cs typeface="Times New Roman"/>
              </a:rPr>
              <a:t>Predicted for each grid cell and distributed over all possible classes. Multiplying it with bounding box confidence gives </a:t>
            </a:r>
            <a:r>
              <a:rPr lang="en-US" altLang="en-US" b="1" dirty="0">
                <a:latin typeface="Times New Roman"/>
                <a:cs typeface="Times New Roman"/>
              </a:rPr>
              <a:t>class-specific confidence scores</a:t>
            </a:r>
            <a:r>
              <a:rPr lang="en-US" altLang="en-US" dirty="0">
                <a:latin typeface="Times New Roman"/>
                <a:cs typeface="Times New Roman"/>
              </a:rPr>
              <a:t>.</a:t>
            </a:r>
            <a:endParaRPr lang="en-US" altLang="en-US" b="0" i="0" u="none" strike="noStrike" cap="none" normalizeH="0" baseline="0" dirty="0">
              <a:ln>
                <a:noFill/>
              </a:ln>
              <a:solidFill>
                <a:schemeClr val="tx1"/>
              </a:solidFill>
              <a:effectLst/>
              <a:latin typeface="Times New Roman"/>
              <a:cs typeface="Times New Roman"/>
            </a:endParaRPr>
          </a:p>
        </p:txBody>
      </p:sp>
    </p:spTree>
    <p:extLst>
      <p:ext uri="{BB962C8B-B14F-4D97-AF65-F5344CB8AC3E}">
        <p14:creationId xmlns:p14="http://schemas.microsoft.com/office/powerpoint/2010/main" val="2761438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r>
              <a:rPr lang="en-US" dirty="0">
                <a:latin typeface="Georgia"/>
                <a:cs typeface="Arial"/>
              </a:rPr>
              <a:t>Methodology</a:t>
            </a:r>
            <a:endParaRPr lang="en-GB" dirty="0">
              <a:latin typeface="Georgia" panose="02040502050405020303" pitchFamily="18" charset="0"/>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32893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Aye Thein </a:t>
            </a:r>
            <a:r>
              <a:rPr lang="en-US" sz="1800" kern="1200" dirty="0" err="1">
                <a:solidFill>
                  <a:srgbClr val="FFFFFF"/>
                </a:solidFill>
                <a:effectLst/>
                <a:latin typeface="Arial Narrow" panose="020B0606020202030204" pitchFamily="34" charset="0"/>
                <a:ea typeface="+mn-ea"/>
                <a:cs typeface="+mn-cs"/>
              </a:rPr>
              <a:t>Maung</a:t>
            </a:r>
            <a:r>
              <a:rPr lang="en-US" sz="1800" kern="1200" dirty="0">
                <a:solidFill>
                  <a:srgbClr val="FFFFFF"/>
                </a:solidFill>
                <a:effectLst/>
                <a:latin typeface="Arial Narrow" panose="020B0606020202030204" pitchFamily="34" charset="0"/>
                <a:ea typeface="+mn-ea"/>
                <a:cs typeface="+mn-cs"/>
              </a:rPr>
              <a:t> (St ID: 1806195)</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26</a:t>
            </a:fld>
            <a:endParaRPr lang="en-BD" dirty="0"/>
          </a:p>
        </p:txBody>
      </p:sp>
      <p:sp>
        <p:nvSpPr>
          <p:cNvPr id="11" name="Footer Placeholder 2">
            <a:extLst>
              <a:ext uri="{FF2B5EF4-FFF2-40B4-BE49-F238E27FC236}">
                <a16:creationId xmlns:a16="http://schemas.microsoft.com/office/drawing/2014/main" id="{264ED7EF-FE0F-F91D-1373-174D93B528BA}"/>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dirty="0">
                <a:latin typeface="Arial Narrow"/>
              </a:rPr>
              <a:t>EEE 400: </a:t>
            </a:r>
            <a:r>
              <a:rPr lang="en-US" sz="1400" dirty="0">
                <a:latin typeface="Arial Narrow"/>
              </a:rPr>
              <a:t>Bangla Handwritten OCR: A Hybrid Deep Learning Approach</a:t>
            </a:r>
            <a:endParaRPr lang="en-BD"/>
          </a:p>
        </p:txBody>
      </p:sp>
      <p:sp>
        <p:nvSpPr>
          <p:cNvPr id="8" name="TextBox 7">
            <a:extLst>
              <a:ext uri="{FF2B5EF4-FFF2-40B4-BE49-F238E27FC236}">
                <a16:creationId xmlns:a16="http://schemas.microsoft.com/office/drawing/2014/main" id="{E10AFD15-2541-42CC-BA31-11C8E5E1D3C9}"/>
              </a:ext>
            </a:extLst>
          </p:cNvPr>
          <p:cNvSpPr txBox="1"/>
          <p:nvPr/>
        </p:nvSpPr>
        <p:spPr>
          <a:xfrm>
            <a:off x="624626" y="1264085"/>
            <a:ext cx="8377133" cy="461665"/>
          </a:xfrm>
          <a:prstGeom prst="rect">
            <a:avLst/>
          </a:prstGeom>
          <a:noFill/>
        </p:spPr>
        <p:txBody>
          <a:bodyPr wrap="squar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Working Principle of the Recognition Model</a:t>
            </a:r>
          </a:p>
        </p:txBody>
      </p:sp>
      <p:sp>
        <p:nvSpPr>
          <p:cNvPr id="4" name="TextBox 3">
            <a:extLst>
              <a:ext uri="{FF2B5EF4-FFF2-40B4-BE49-F238E27FC236}">
                <a16:creationId xmlns:a16="http://schemas.microsoft.com/office/drawing/2014/main" id="{92815BFC-5C3F-4153-A6F5-FD8DBE3F8964}"/>
              </a:ext>
            </a:extLst>
          </p:cNvPr>
          <p:cNvSpPr txBox="1"/>
          <p:nvPr/>
        </p:nvSpPr>
        <p:spPr>
          <a:xfrm>
            <a:off x="1066800" y="2011680"/>
            <a:ext cx="5191900" cy="255454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To handle the complexities of the Bangla alphabets, we have divided them into </a:t>
            </a:r>
            <a:r>
              <a:rPr lang="en-US" sz="2000" b="1" dirty="0">
                <a:latin typeface="Times New Roman" panose="02020603050405020304" pitchFamily="18" charset="0"/>
                <a:cs typeface="Times New Roman" panose="02020603050405020304" pitchFamily="18" charset="0"/>
              </a:rPr>
              <a:t>three </a:t>
            </a:r>
            <a:r>
              <a:rPr lang="en-US" sz="2000" dirty="0">
                <a:latin typeface="Times New Roman" panose="02020603050405020304" pitchFamily="18" charset="0"/>
                <a:cs typeface="Times New Roman" panose="02020603050405020304" pitchFamily="18" charset="0"/>
              </a:rPr>
              <a:t>labels.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Grapheme Root</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Vowel Diacritic</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Consonant Diacritic</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9218" name="Picture 2">
            <a:extLst>
              <a:ext uri="{FF2B5EF4-FFF2-40B4-BE49-F238E27FC236}">
                <a16:creationId xmlns:a16="http://schemas.microsoft.com/office/drawing/2014/main" id="{85877E61-D801-455F-926C-907E43F51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233" y="396240"/>
            <a:ext cx="5627052"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188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normAutofit/>
          </a:bodyPr>
          <a:lstStyle/>
          <a:p>
            <a:r>
              <a:rPr lang="en-US">
                <a:latin typeface="Georgia"/>
                <a:cs typeface="Arial"/>
              </a:rPr>
              <a:t>Methodology</a:t>
            </a:r>
            <a:endParaRPr lang="en-GB" dirty="0">
              <a:latin typeface="Georgia" panose="02040502050405020303" pitchFamily="18" charset="0"/>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57277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Aye Thein </a:t>
            </a:r>
            <a:r>
              <a:rPr lang="en-US" sz="1800" kern="1200" dirty="0" err="1">
                <a:solidFill>
                  <a:srgbClr val="FFFFFF"/>
                </a:solidFill>
                <a:effectLst/>
                <a:latin typeface="Arial Narrow" panose="020B0606020202030204" pitchFamily="34" charset="0"/>
                <a:ea typeface="+mn-ea"/>
                <a:cs typeface="+mn-cs"/>
              </a:rPr>
              <a:t>Maung</a:t>
            </a:r>
            <a:r>
              <a:rPr lang="en-US" sz="1800" kern="1200" dirty="0">
                <a:solidFill>
                  <a:srgbClr val="FFFFFF"/>
                </a:solidFill>
                <a:effectLst/>
                <a:latin typeface="Arial Narrow" panose="020B0606020202030204" pitchFamily="34" charset="0"/>
                <a:ea typeface="+mn-ea"/>
                <a:cs typeface="+mn-cs"/>
              </a:rPr>
              <a:t> (St ID: 1806195)</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27</a:t>
            </a:fld>
            <a:endParaRPr lang="en-BD" dirty="0"/>
          </a:p>
        </p:txBody>
      </p:sp>
      <p:pic>
        <p:nvPicPr>
          <p:cNvPr id="16" name="Content Placeholder 15" descr="A diagram of a software&#10;&#10;Description automatically generated with medium confidence">
            <a:extLst>
              <a:ext uri="{FF2B5EF4-FFF2-40B4-BE49-F238E27FC236}">
                <a16:creationId xmlns:a16="http://schemas.microsoft.com/office/drawing/2014/main" id="{33CDA848-29F6-4122-9960-51795CF21D34}"/>
              </a:ext>
            </a:extLst>
          </p:cNvPr>
          <p:cNvPicPr>
            <a:picLocks noGrp="1" noChangeAspect="1"/>
          </p:cNvPicPr>
          <p:nvPr>
            <p:ph idx="1"/>
          </p:nvPr>
        </p:nvPicPr>
        <p:blipFill>
          <a:blip r:embed="rId2"/>
          <a:stretch>
            <a:fillRect/>
          </a:stretch>
        </p:blipFill>
        <p:spPr>
          <a:xfrm>
            <a:off x="3652413" y="1188720"/>
            <a:ext cx="8209978" cy="5090184"/>
          </a:xfrm>
        </p:spPr>
      </p:pic>
      <p:sp>
        <p:nvSpPr>
          <p:cNvPr id="7" name="Footer Placeholder 2">
            <a:extLst>
              <a:ext uri="{FF2B5EF4-FFF2-40B4-BE49-F238E27FC236}">
                <a16:creationId xmlns:a16="http://schemas.microsoft.com/office/drawing/2014/main" id="{0FB0E5D1-F123-2F0C-D197-F32BB0525C0F}"/>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dirty="0">
                <a:latin typeface="Arial Narrow"/>
              </a:rPr>
              <a:t>EEE 400: </a:t>
            </a:r>
            <a:r>
              <a:rPr lang="en-US" sz="1400" dirty="0">
                <a:latin typeface="Arial Narrow"/>
              </a:rPr>
              <a:t>Bangla Handwritten OCR: A Hybrid Deep Learning Approach</a:t>
            </a:r>
            <a:endParaRPr lang="en-BD"/>
          </a:p>
        </p:txBody>
      </p:sp>
      <p:sp>
        <p:nvSpPr>
          <p:cNvPr id="17" name="TextBox 16">
            <a:extLst>
              <a:ext uri="{FF2B5EF4-FFF2-40B4-BE49-F238E27FC236}">
                <a16:creationId xmlns:a16="http://schemas.microsoft.com/office/drawing/2014/main" id="{864AC268-9D2E-4C2A-90B4-C2135646E5A7}"/>
              </a:ext>
            </a:extLst>
          </p:cNvPr>
          <p:cNvSpPr txBox="1"/>
          <p:nvPr/>
        </p:nvSpPr>
        <p:spPr>
          <a:xfrm>
            <a:off x="599440" y="2082800"/>
            <a:ext cx="2854960"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Architecture of </a:t>
            </a:r>
            <a:r>
              <a:rPr lang="en-US" sz="2800" b="1" dirty="0">
                <a:latin typeface="Times New Roman" panose="02020603050405020304" pitchFamily="18" charset="0"/>
                <a:cs typeface="Times New Roman" panose="02020603050405020304" pitchFamily="18" charset="0"/>
              </a:rPr>
              <a:t>EfficientNet-b4</a:t>
            </a:r>
            <a:r>
              <a:rPr lang="en-US" sz="2800" dirty="0">
                <a:latin typeface="Times New Roman" panose="02020603050405020304" pitchFamily="18" charset="0"/>
                <a:cs typeface="Times New Roman" panose="02020603050405020304" pitchFamily="18" charset="0"/>
              </a:rPr>
              <a:t> model</a:t>
            </a:r>
          </a:p>
        </p:txBody>
      </p:sp>
    </p:spTree>
    <p:extLst>
      <p:ext uri="{BB962C8B-B14F-4D97-AF65-F5344CB8AC3E}">
        <p14:creationId xmlns:p14="http://schemas.microsoft.com/office/powerpoint/2010/main" val="4127930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normAutofit/>
          </a:bodyPr>
          <a:lstStyle/>
          <a:p>
            <a:r>
              <a:rPr lang="en-US">
                <a:latin typeface="Georgia"/>
                <a:cs typeface="Arial"/>
              </a:rPr>
              <a:t>Methodology</a:t>
            </a:r>
            <a:endParaRPr lang="en-GB" dirty="0">
              <a:latin typeface="Georgia" panose="02040502050405020303" pitchFamily="18" charset="0"/>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57277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Aye Thein </a:t>
            </a:r>
            <a:r>
              <a:rPr lang="en-US" sz="1800" kern="1200" dirty="0" err="1">
                <a:solidFill>
                  <a:srgbClr val="FFFFFF"/>
                </a:solidFill>
                <a:effectLst/>
                <a:latin typeface="Arial Narrow" panose="020B0606020202030204" pitchFamily="34" charset="0"/>
                <a:ea typeface="+mn-ea"/>
                <a:cs typeface="+mn-cs"/>
              </a:rPr>
              <a:t>Maung</a:t>
            </a:r>
            <a:r>
              <a:rPr lang="en-US" sz="1800" kern="1200" dirty="0">
                <a:solidFill>
                  <a:srgbClr val="FFFFFF"/>
                </a:solidFill>
                <a:effectLst/>
                <a:latin typeface="Arial Narrow" panose="020B0606020202030204" pitchFamily="34" charset="0"/>
                <a:ea typeface="+mn-ea"/>
                <a:cs typeface="+mn-cs"/>
              </a:rPr>
              <a:t> (St ID: 1806195)</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28</a:t>
            </a:fld>
            <a:endParaRPr lang="en-BD" dirty="0"/>
          </a:p>
        </p:txBody>
      </p:sp>
      <p:sp>
        <p:nvSpPr>
          <p:cNvPr id="7" name="Footer Placeholder 2">
            <a:extLst>
              <a:ext uri="{FF2B5EF4-FFF2-40B4-BE49-F238E27FC236}">
                <a16:creationId xmlns:a16="http://schemas.microsoft.com/office/drawing/2014/main" id="{0FB0E5D1-F123-2F0C-D197-F32BB0525C0F}"/>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dirty="0">
                <a:latin typeface="Arial Narrow"/>
              </a:rPr>
              <a:t>EEE 400: </a:t>
            </a:r>
            <a:r>
              <a:rPr lang="en-US" sz="1400" dirty="0">
                <a:latin typeface="Arial Narrow"/>
              </a:rPr>
              <a:t>Bangla Handwritten OCR: A Hybrid Deep Learning Approach</a:t>
            </a:r>
            <a:endParaRPr lang="en-BD"/>
          </a:p>
        </p:txBody>
      </p:sp>
      <p:sp>
        <p:nvSpPr>
          <p:cNvPr id="17" name="TextBox 16">
            <a:extLst>
              <a:ext uri="{FF2B5EF4-FFF2-40B4-BE49-F238E27FC236}">
                <a16:creationId xmlns:a16="http://schemas.microsoft.com/office/drawing/2014/main" id="{864AC268-9D2E-4C2A-90B4-C2135646E5A7}"/>
              </a:ext>
            </a:extLst>
          </p:cNvPr>
          <p:cNvSpPr txBox="1"/>
          <p:nvPr/>
        </p:nvSpPr>
        <p:spPr>
          <a:xfrm>
            <a:off x="599439" y="1104218"/>
            <a:ext cx="7872893"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Recognition using </a:t>
            </a:r>
            <a:r>
              <a:rPr lang="en-US" sz="2800" b="1" dirty="0">
                <a:latin typeface="Times New Roman" panose="02020603050405020304" pitchFamily="18" charset="0"/>
                <a:cs typeface="Times New Roman" panose="02020603050405020304" pitchFamily="18" charset="0"/>
              </a:rPr>
              <a:t>EfficientNet-b4</a:t>
            </a:r>
            <a:r>
              <a:rPr lang="en-US" sz="2800" dirty="0">
                <a:latin typeface="Times New Roman" panose="02020603050405020304" pitchFamily="18" charset="0"/>
                <a:cs typeface="Times New Roman" panose="02020603050405020304" pitchFamily="18" charset="0"/>
              </a:rPr>
              <a:t> model</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3FE61A8-E601-4200-A1D6-80A09D71E7BF}"/>
                  </a:ext>
                </a:extLst>
              </p:cNvPr>
              <p:cNvSpPr txBox="1"/>
              <p:nvPr/>
            </p:nvSpPr>
            <p:spPr>
              <a:xfrm>
                <a:off x="1034258" y="1696720"/>
                <a:ext cx="10728674" cy="455624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Uniformly scales network dimension-</a:t>
                </a:r>
              </a:p>
              <a:p>
                <a:pPr lvl="0" defTabSz="914400" eaLnBrk="0" fontAlgn="base" hangingPunct="0">
                  <a:spcBef>
                    <a:spcPct val="0"/>
                  </a:spcBef>
                  <a:spcAft>
                    <a:spcPct val="0"/>
                  </a:spcAft>
                  <a:buFontTx/>
                  <a:buChar char="•"/>
                </a:pPr>
                <a14:m>
                  <m:oMath xmlns:m="http://schemas.openxmlformats.org/officeDocument/2006/math">
                    <m:r>
                      <a:rPr kumimoji="0" lang="en-US" altLang="en-US" i="1" u="none" strike="noStrike" cap="none" normalizeH="0" baseline="0" dirty="0" smtClean="0">
                        <a:ln>
                          <a:noFill/>
                        </a:ln>
                        <a:solidFill>
                          <a:schemeClr val="tx1"/>
                        </a:solidFill>
                        <a:effectLst/>
                        <a:latin typeface="Cambria Math" panose="02040503050406030204" pitchFamily="18" charset="0"/>
                      </a:rPr>
                      <m:t>𝐷𝑒𝑝𝑡h</m:t>
                    </m:r>
                    <m:r>
                      <a:rPr kumimoji="0" lang="en-US" altLang="en-US" i="1" u="none" strike="noStrike" cap="none" normalizeH="0" baseline="0" dirty="0" smtClean="0">
                        <a:ln>
                          <a:noFill/>
                        </a:ln>
                        <a:solidFill>
                          <a:schemeClr val="tx1"/>
                        </a:solidFill>
                        <a:effectLst/>
                        <a:latin typeface="Cambria Math" panose="02040503050406030204" pitchFamily="18" charset="0"/>
                      </a:rPr>
                      <m:t> (</m:t>
                    </m:r>
                    <m:r>
                      <a:rPr kumimoji="0" lang="en-US" altLang="en-US" i="1" u="none" strike="noStrike" cap="none" normalizeH="0" baseline="0" dirty="0" smtClean="0">
                        <a:ln>
                          <a:noFill/>
                        </a:ln>
                        <a:solidFill>
                          <a:schemeClr val="tx1"/>
                        </a:solidFill>
                        <a:effectLst/>
                        <a:latin typeface="Cambria Math" panose="02040503050406030204" pitchFamily="18" charset="0"/>
                      </a:rPr>
                      <m:t>𝑑</m:t>
                    </m:r>
                    <m:r>
                      <a:rPr kumimoji="0" lang="en-US" altLang="en-US" i="1" u="none" strike="noStrike" cap="none" normalizeH="0" baseline="0" dirty="0" smtClean="0">
                        <a:ln>
                          <a:noFill/>
                        </a:ln>
                        <a:solidFill>
                          <a:schemeClr val="tx1"/>
                        </a:solidFill>
                        <a:effectLst/>
                        <a:latin typeface="Cambria Math" panose="02040503050406030204" pitchFamily="18" charset="0"/>
                      </a:rPr>
                      <m:t>) =</m:t>
                    </m:r>
                  </m:oMath>
                </a14:m>
                <a:r>
                  <a:rPr kumimoji="0" lang="en-US" altLang="en-US" i="0" u="none" strike="noStrike" cap="none" normalizeH="0" baseline="0" dirty="0">
                    <a:ln>
                      <a:noFill/>
                    </a:ln>
                    <a:solidFill>
                      <a:schemeClr val="tx1"/>
                    </a:solidFill>
                    <a:effectLst/>
                    <a:latin typeface="Georgia" panose="02040502050405020303" pitchFamily="18" charset="0"/>
                  </a:rPr>
                  <a:t> </a:t>
                </a:r>
                <a14:m>
                  <m:oMath xmlns:m="http://schemas.openxmlformats.org/officeDocument/2006/math">
                    <m:sSup>
                      <m:sSupPr>
                        <m:ctrlPr>
                          <a:rPr kumimoji="0" lang="en-US" altLang="en-US" i="1" u="none" strike="noStrike" cap="none" normalizeH="0" baseline="0" dirty="0" smtClean="0">
                            <a:ln>
                              <a:noFill/>
                            </a:ln>
                            <a:solidFill>
                              <a:schemeClr val="tx1"/>
                            </a:solidFill>
                            <a:effectLst/>
                            <a:latin typeface="Cambria Math" panose="02040503050406030204" pitchFamily="18" charset="0"/>
                          </a:rPr>
                        </m:ctrlPr>
                      </m:sSupPr>
                      <m:e>
                        <m:r>
                          <a:rPr lang="en-US" altLang="en-US" i="1" dirty="0">
                            <a:latin typeface="Cambria Math" panose="02040503050406030204" pitchFamily="18" charset="0"/>
                          </a:rPr>
                          <m:t>𝛼</m:t>
                        </m:r>
                      </m:e>
                      <m:sup>
                        <m:r>
                          <a:rPr lang="en-US" altLang="en-US" i="1" dirty="0">
                            <a:latin typeface="Cambria Math" panose="02040503050406030204" pitchFamily="18" charset="0"/>
                          </a:rPr>
                          <m:t>𝜙</m:t>
                        </m:r>
                      </m:sup>
                    </m:sSup>
                  </m:oMath>
                </a14:m>
                <a:endParaRPr kumimoji="0" lang="en-US" altLang="en-US" i="0" u="none" strike="noStrike" cap="none" normalizeH="0" baseline="0" dirty="0">
                  <a:ln>
                    <a:noFill/>
                  </a:ln>
                  <a:solidFill>
                    <a:schemeClr val="tx1"/>
                  </a:solidFill>
                  <a:effectLst/>
                  <a:latin typeface="Georgia" panose="020405020504050203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r>
                      <a:rPr kumimoji="0" lang="en-US" altLang="en-US" i="1" u="none" strike="noStrike" cap="none" normalizeH="0" baseline="0" dirty="0" smtClean="0">
                        <a:ln>
                          <a:noFill/>
                        </a:ln>
                        <a:solidFill>
                          <a:schemeClr val="tx1"/>
                        </a:solidFill>
                        <a:effectLst/>
                        <a:latin typeface="Cambria Math" panose="02040503050406030204" pitchFamily="18" charset="0"/>
                      </a:rPr>
                      <m:t>𝑊𝑖𝑑𝑡h</m:t>
                    </m:r>
                    <m:r>
                      <a:rPr kumimoji="0" lang="en-US" altLang="en-US" i="1" u="none" strike="noStrike" cap="none" normalizeH="0" baseline="0" dirty="0" smtClean="0">
                        <a:ln>
                          <a:noFill/>
                        </a:ln>
                        <a:solidFill>
                          <a:schemeClr val="tx1"/>
                        </a:solidFill>
                        <a:effectLst/>
                        <a:latin typeface="Cambria Math" panose="02040503050406030204" pitchFamily="18" charset="0"/>
                      </a:rPr>
                      <m:t> (</m:t>
                    </m:r>
                    <m:r>
                      <a:rPr kumimoji="0" lang="en-US" altLang="en-US" i="1" u="none" strike="noStrike" cap="none" normalizeH="0" baseline="0" dirty="0" smtClean="0">
                        <a:ln>
                          <a:noFill/>
                        </a:ln>
                        <a:solidFill>
                          <a:schemeClr val="tx1"/>
                        </a:solidFill>
                        <a:effectLst/>
                        <a:latin typeface="Cambria Math" panose="02040503050406030204" pitchFamily="18" charset="0"/>
                      </a:rPr>
                      <m:t>𝑤</m:t>
                    </m:r>
                    <m:r>
                      <a:rPr kumimoji="0" lang="en-US" altLang="en-US" i="1" u="none" strike="noStrike" cap="none" normalizeH="0" baseline="0" dirty="0" smtClean="0">
                        <a:ln>
                          <a:noFill/>
                        </a:ln>
                        <a:solidFill>
                          <a:schemeClr val="tx1"/>
                        </a:solidFill>
                        <a:effectLst/>
                        <a:latin typeface="Cambria Math" panose="02040503050406030204" pitchFamily="18" charset="0"/>
                      </a:rPr>
                      <m:t>) = </m:t>
                    </m:r>
                    <m:sSup>
                      <m:sSupPr>
                        <m:ctrlPr>
                          <a:rPr kumimoji="0" lang="en-US" altLang="en-US" b="0" i="1" u="none" strike="noStrike" cap="none" normalizeH="0" baseline="0" dirty="0" smtClean="0">
                            <a:ln>
                              <a:noFill/>
                            </a:ln>
                            <a:solidFill>
                              <a:schemeClr val="tx1"/>
                            </a:solidFill>
                            <a:effectLst/>
                            <a:latin typeface="Cambria Math" panose="02040503050406030204" pitchFamily="18" charset="0"/>
                          </a:rPr>
                        </m:ctrlPr>
                      </m:sSupPr>
                      <m:e>
                        <m:r>
                          <a:rPr kumimoji="0" lang="en-US" altLang="en-US" i="1" u="none" strike="noStrike" cap="none" normalizeH="0" baseline="0" dirty="0" smtClean="0">
                            <a:ln>
                              <a:noFill/>
                            </a:ln>
                            <a:solidFill>
                              <a:schemeClr val="tx1"/>
                            </a:solidFill>
                            <a:effectLst/>
                            <a:latin typeface="Cambria Math" panose="02040503050406030204" pitchFamily="18" charset="0"/>
                          </a:rPr>
                          <m:t>𝛽</m:t>
                        </m:r>
                      </m:e>
                      <m:sup>
                        <m:r>
                          <a:rPr kumimoji="0" lang="en-US" altLang="en-US" i="1" u="none" strike="noStrike" cap="none" normalizeH="0" baseline="0" dirty="0" smtClean="0">
                            <a:ln>
                              <a:noFill/>
                            </a:ln>
                            <a:solidFill>
                              <a:schemeClr val="tx1"/>
                            </a:solidFill>
                            <a:effectLst/>
                            <a:latin typeface="Cambria Math" panose="02040503050406030204" pitchFamily="18" charset="0"/>
                          </a:rPr>
                          <m:t>𝜙</m:t>
                        </m:r>
                      </m:sup>
                    </m:sSup>
                  </m:oMath>
                </a14:m>
                <a:endParaRPr kumimoji="0" lang="en-US" altLang="en-US" i="0" u="none" strike="noStrike" cap="none" normalizeH="0" baseline="0" dirty="0">
                  <a:ln>
                    <a:noFill/>
                  </a:ln>
                  <a:solidFill>
                    <a:schemeClr val="tx1"/>
                  </a:solidFill>
                  <a:effectLst/>
                  <a:latin typeface="Georgia" panose="020405020504050203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r>
                      <a:rPr kumimoji="0" lang="en-US" altLang="en-US" i="1" u="none" strike="noStrike" cap="none" normalizeH="0" baseline="0" dirty="0" smtClean="0">
                        <a:ln>
                          <a:noFill/>
                        </a:ln>
                        <a:solidFill>
                          <a:schemeClr val="tx1"/>
                        </a:solidFill>
                        <a:effectLst/>
                        <a:latin typeface="Cambria Math" panose="02040503050406030204" pitchFamily="18" charset="0"/>
                      </a:rPr>
                      <m:t>𝑅𝑒𝑠𝑜𝑙𝑢𝑡𝑖𝑜𝑛</m:t>
                    </m:r>
                    <m:r>
                      <a:rPr kumimoji="0" lang="en-US" altLang="en-US" i="1" u="none" strike="noStrike" cap="none" normalizeH="0" baseline="0" dirty="0" smtClean="0">
                        <a:ln>
                          <a:noFill/>
                        </a:ln>
                        <a:solidFill>
                          <a:schemeClr val="tx1"/>
                        </a:solidFill>
                        <a:effectLst/>
                        <a:latin typeface="Cambria Math" panose="02040503050406030204" pitchFamily="18" charset="0"/>
                      </a:rPr>
                      <m:t> </m:t>
                    </m:r>
                    <m:d>
                      <m:dPr>
                        <m:ctrlPr>
                          <a:rPr kumimoji="0" lang="en-US" altLang="en-US" i="1" u="none" strike="noStrike" cap="none" normalizeH="0" baseline="0" dirty="0" smtClean="0">
                            <a:ln>
                              <a:noFill/>
                            </a:ln>
                            <a:solidFill>
                              <a:schemeClr val="tx1"/>
                            </a:solidFill>
                            <a:effectLst/>
                            <a:latin typeface="Cambria Math" panose="02040503050406030204" pitchFamily="18" charset="0"/>
                          </a:rPr>
                        </m:ctrlPr>
                      </m:dPr>
                      <m:e>
                        <m:r>
                          <a:rPr kumimoji="0" lang="en-US" altLang="en-US" i="1" u="none" strike="noStrike" cap="none" normalizeH="0" baseline="0" dirty="0" smtClean="0">
                            <a:ln>
                              <a:noFill/>
                            </a:ln>
                            <a:solidFill>
                              <a:schemeClr val="tx1"/>
                            </a:solidFill>
                            <a:effectLst/>
                            <a:latin typeface="Cambria Math" panose="02040503050406030204" pitchFamily="18" charset="0"/>
                          </a:rPr>
                          <m:t>𝑟</m:t>
                        </m:r>
                      </m:e>
                    </m:d>
                    <m:r>
                      <a:rPr kumimoji="0" lang="en-US" altLang="en-US" i="1" u="none" strike="noStrike" cap="none" normalizeH="0" baseline="0" dirty="0" smtClean="0">
                        <a:ln>
                          <a:noFill/>
                        </a:ln>
                        <a:solidFill>
                          <a:schemeClr val="tx1"/>
                        </a:solidFill>
                        <a:effectLst/>
                        <a:latin typeface="Cambria Math" panose="02040503050406030204" pitchFamily="18" charset="0"/>
                      </a:rPr>
                      <m:t>= </m:t>
                    </m:r>
                    <m:sSup>
                      <m:sSupPr>
                        <m:ctrlPr>
                          <a:rPr kumimoji="0" lang="en-US" altLang="en-US" b="0" i="1" u="none" strike="noStrike" cap="none" normalizeH="0" baseline="0" dirty="0" smtClean="0">
                            <a:ln>
                              <a:noFill/>
                            </a:ln>
                            <a:solidFill>
                              <a:schemeClr val="tx1"/>
                            </a:solidFill>
                            <a:effectLst/>
                            <a:latin typeface="Cambria Math" panose="02040503050406030204" pitchFamily="18" charset="0"/>
                          </a:rPr>
                        </m:ctrlPr>
                      </m:sSupPr>
                      <m:e>
                        <m:r>
                          <a:rPr kumimoji="0" lang="en-US" altLang="en-US" i="1" u="none" strike="noStrike" cap="none" normalizeH="0" baseline="0" dirty="0" smtClean="0">
                            <a:ln>
                              <a:noFill/>
                            </a:ln>
                            <a:solidFill>
                              <a:schemeClr val="tx1"/>
                            </a:solidFill>
                            <a:effectLst/>
                            <a:latin typeface="Cambria Math" panose="02040503050406030204" pitchFamily="18" charset="0"/>
                          </a:rPr>
                          <m:t>𝛾</m:t>
                        </m:r>
                      </m:e>
                      <m:sup>
                        <m:r>
                          <a:rPr kumimoji="0" lang="en-US" altLang="en-US" i="1" u="none" strike="noStrike" cap="none" normalizeH="0" baseline="0" dirty="0" smtClean="0">
                            <a:ln>
                              <a:noFill/>
                            </a:ln>
                            <a:solidFill>
                              <a:schemeClr val="tx1"/>
                            </a:solidFill>
                            <a:effectLst/>
                            <a:latin typeface="Cambria Math" panose="02040503050406030204" pitchFamily="18" charset="0"/>
                          </a:rPr>
                          <m:t>𝜙</m:t>
                        </m:r>
                      </m:sup>
                    </m:sSup>
                    <m:r>
                      <a:rPr kumimoji="0" lang="en-US" altLang="en-US" i="1" u="none" strike="noStrike" cap="none" normalizeH="0" baseline="0" dirty="0" smtClean="0">
                        <a:ln>
                          <a:noFill/>
                        </a:ln>
                        <a:solidFill>
                          <a:schemeClr val="tx1"/>
                        </a:solidFill>
                        <a:effectLst/>
                        <a:latin typeface="Cambria Math" panose="02040503050406030204" pitchFamily="18" charset="0"/>
                      </a:rPr>
                      <m:t> </m:t>
                    </m:r>
                  </m:oMath>
                </a14:m>
                <a:endParaRPr kumimoji="0" lang="en-US" altLang="en-US" i="0" u="none" strike="noStrike" cap="none" normalizeH="0" baseline="0" dirty="0">
                  <a:ln>
                    <a:noFill/>
                  </a:ln>
                  <a:solidFill>
                    <a:schemeClr val="tx1"/>
                  </a:solidFill>
                  <a:effectLst/>
                  <a:latin typeface="Georgia" panose="02040502050405020303" pitchFamily="18"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Georgia" panose="02040502050405020303" pitchFamily="18" charset="0"/>
                  </a:rPr>
                  <a:t>For improved accuracy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i="0" u="none" strike="noStrike" cap="none" normalizeH="0" baseline="0" dirty="0">
                  <a:ln>
                    <a:noFill/>
                  </a:ln>
                  <a:solidFill>
                    <a:schemeClr val="tx1"/>
                  </a:solidFill>
                  <a:effectLst/>
                  <a:latin typeface="Georgia" panose="02040502050405020303" pitchFamily="18"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Times New Roman" panose="02020603050405020304" pitchFamily="18" charset="0"/>
                    <a:cs typeface="Times New Roman" panose="02020603050405020304" pitchFamily="18" charset="0"/>
                  </a:rPr>
                  <a:t>Mobile Inverted Bottleneck Convolution </a:t>
                </a:r>
                <a:r>
                  <a:rPr lang="en-US" altLang="en-US" b="1" dirty="0">
                    <a:latin typeface="Times New Roman" panose="02020603050405020304" pitchFamily="18" charset="0"/>
                    <a:cs typeface="Times New Roman" panose="02020603050405020304" pitchFamily="18" charset="0"/>
                  </a:rPr>
                  <a:t>(</a:t>
                </a:r>
                <a:r>
                  <a:rPr lang="en-US" altLang="en-US" b="1" dirty="0" err="1">
                    <a:latin typeface="Times New Roman" panose="02020603050405020304" pitchFamily="18" charset="0"/>
                    <a:cs typeface="Times New Roman" panose="02020603050405020304" pitchFamily="18" charset="0"/>
                  </a:rPr>
                  <a:t>MBConv</a:t>
                </a:r>
                <a:r>
                  <a:rPr lang="en-US" altLang="en-US" b="1"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for capturing fine-grained features while maintaining efficiency.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a:t>
                </a:r>
                <a:r>
                  <a:rPr lang="en-US" altLang="en-US" dirty="0">
                    <a:latin typeface="Times New Roman" panose="02020603050405020304" pitchFamily="18" charset="0"/>
                    <a:cs typeface="Times New Roman" panose="02020603050405020304" pitchFamily="18" charset="0"/>
                  </a:rPr>
                  <a:t>twork Structure: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Stem- </a:t>
                </a: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convolution, batch-normalization, ReLU6</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b="1" dirty="0" err="1">
                    <a:latin typeface="Times New Roman" panose="02020603050405020304" pitchFamily="18" charset="0"/>
                    <a:cs typeface="Times New Roman" panose="02020603050405020304" pitchFamily="18" charset="0"/>
                  </a:rPr>
                  <a:t>MBConv</a:t>
                </a:r>
                <a:r>
                  <a:rPr lang="en-US" altLang="en-US" b="1" dirty="0">
                    <a:latin typeface="Times New Roman" panose="02020603050405020304" pitchFamily="18" charset="0"/>
                    <a:cs typeface="Times New Roman" panose="02020603050405020304" pitchFamily="18" charset="0"/>
                  </a:rPr>
                  <a:t> blocks- </a:t>
                </a:r>
                <a:r>
                  <a:rPr lang="en-US" altLang="en-US" dirty="0">
                    <a:latin typeface="Times New Roman" panose="02020603050405020304" pitchFamily="18" charset="0"/>
                    <a:cs typeface="Times New Roman" panose="02020603050405020304" pitchFamily="18" charset="0"/>
                  </a:rPr>
                  <a:t>stride-2 convolutions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Scaling Variants- </a:t>
                </a: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from b0(baseline) t</a:t>
                </a:r>
                <a:r>
                  <a:rPr lang="en-US" altLang="en-US" dirty="0">
                    <a:latin typeface="Times New Roman" panose="02020603050405020304" pitchFamily="18" charset="0"/>
                    <a:cs typeface="Times New Roman" panose="02020603050405020304" pitchFamily="18" charset="0"/>
                  </a:rPr>
                  <a:t>o b8(most scaled-up), b4 serves as a middle-ground with balanced depth, width, resolution.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Final layers: Global average pooling and fully connected layer for classification.</a:t>
                </a:r>
              </a:p>
            </p:txBody>
          </p:sp>
        </mc:Choice>
        <mc:Fallback>
          <p:sp>
            <p:nvSpPr>
              <p:cNvPr id="9" name="TextBox 8">
                <a:extLst>
                  <a:ext uri="{FF2B5EF4-FFF2-40B4-BE49-F238E27FC236}">
                    <a16:creationId xmlns:a16="http://schemas.microsoft.com/office/drawing/2014/main" id="{C3FE61A8-E601-4200-A1D6-80A09D71E7BF}"/>
                  </a:ext>
                </a:extLst>
              </p:cNvPr>
              <p:cNvSpPr txBox="1">
                <a:spLocks noRot="1" noChangeAspect="1" noMove="1" noResize="1" noEditPoints="1" noAdjustHandles="1" noChangeArrowheads="1" noChangeShapeType="1" noTextEdit="1"/>
              </p:cNvSpPr>
              <p:nvPr/>
            </p:nvSpPr>
            <p:spPr>
              <a:xfrm>
                <a:off x="1034258" y="1696720"/>
                <a:ext cx="10728674" cy="4556247"/>
              </a:xfrm>
              <a:prstGeom prst="rect">
                <a:avLst/>
              </a:prstGeom>
              <a:blipFill>
                <a:blip r:embed="rId2"/>
                <a:stretch>
                  <a:fillRect l="-511" t="-668" r="-568" b="-1070"/>
                </a:stretch>
              </a:blipFill>
            </p:spPr>
            <p:txBody>
              <a:bodyPr/>
              <a:lstStyle/>
              <a:p>
                <a:r>
                  <a:rPr lang="en-US">
                    <a:noFill/>
                  </a:rPr>
                  <a:t> </a:t>
                </a:r>
              </a:p>
            </p:txBody>
          </p:sp>
        </mc:Fallback>
      </mc:AlternateContent>
    </p:spTree>
    <p:extLst>
      <p:ext uri="{BB962C8B-B14F-4D97-AF65-F5344CB8AC3E}">
        <p14:creationId xmlns:p14="http://schemas.microsoft.com/office/powerpoint/2010/main" val="1671893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normAutofit/>
          </a:bodyPr>
          <a:lstStyle/>
          <a:p>
            <a:r>
              <a:rPr lang="en-US">
                <a:latin typeface="Georgia"/>
                <a:cs typeface="Arial"/>
              </a:rPr>
              <a:t>Methodology</a:t>
            </a:r>
            <a:endParaRPr lang="en-GB" dirty="0">
              <a:latin typeface="Georgia" panose="02040502050405020303" pitchFamily="18" charset="0"/>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42037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Sumaiya Salekin (St ID: 1806191)</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29</a:t>
            </a:fld>
            <a:endParaRPr lang="en-BD" dirty="0"/>
          </a:p>
        </p:txBody>
      </p:sp>
      <p:pic>
        <p:nvPicPr>
          <p:cNvPr id="9" name="Content Placeholder 8" descr="A diagram of a network&#10;&#10;Description automatically generated">
            <a:extLst>
              <a:ext uri="{FF2B5EF4-FFF2-40B4-BE49-F238E27FC236}">
                <a16:creationId xmlns:a16="http://schemas.microsoft.com/office/drawing/2014/main" id="{F1283245-8788-434B-B323-7464C9B33C0F}"/>
              </a:ext>
            </a:extLst>
          </p:cNvPr>
          <p:cNvPicPr>
            <a:picLocks noGrp="1" noChangeAspect="1"/>
          </p:cNvPicPr>
          <p:nvPr>
            <p:ph idx="1"/>
          </p:nvPr>
        </p:nvPicPr>
        <p:blipFill>
          <a:blip r:embed="rId2"/>
          <a:stretch>
            <a:fillRect/>
          </a:stretch>
        </p:blipFill>
        <p:spPr>
          <a:xfrm>
            <a:off x="3780317" y="1522996"/>
            <a:ext cx="8096250" cy="4514850"/>
          </a:xfrm>
        </p:spPr>
      </p:pic>
      <p:sp>
        <p:nvSpPr>
          <p:cNvPr id="7" name="Footer Placeholder 2">
            <a:extLst>
              <a:ext uri="{FF2B5EF4-FFF2-40B4-BE49-F238E27FC236}">
                <a16:creationId xmlns:a16="http://schemas.microsoft.com/office/drawing/2014/main" id="{D6B30A4B-1B6F-235F-3A2A-BBB4E434134E}"/>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dirty="0">
                <a:latin typeface="Arial Narrow"/>
              </a:rPr>
              <a:t>EEE 400: </a:t>
            </a:r>
            <a:r>
              <a:rPr lang="en-US" sz="1400" dirty="0">
                <a:latin typeface="Arial Narrow"/>
              </a:rPr>
              <a:t>Bangla Handwritten OCR: A Hybrid Deep Learning Approach</a:t>
            </a:r>
            <a:endParaRPr lang="en-BD"/>
          </a:p>
        </p:txBody>
      </p:sp>
      <p:sp>
        <p:nvSpPr>
          <p:cNvPr id="11" name="TextBox 10">
            <a:extLst>
              <a:ext uri="{FF2B5EF4-FFF2-40B4-BE49-F238E27FC236}">
                <a16:creationId xmlns:a16="http://schemas.microsoft.com/office/drawing/2014/main" id="{A72C21FE-420D-4ABF-9E97-1F0FFA9E3DCA}"/>
              </a:ext>
            </a:extLst>
          </p:cNvPr>
          <p:cNvSpPr txBox="1"/>
          <p:nvPr/>
        </p:nvSpPr>
        <p:spPr>
          <a:xfrm>
            <a:off x="751840" y="2082800"/>
            <a:ext cx="2854960"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Architecture of </a:t>
            </a:r>
            <a:r>
              <a:rPr lang="en-US" sz="2800" b="1" dirty="0">
                <a:latin typeface="Times New Roman" panose="02020603050405020304" pitchFamily="18" charset="0"/>
                <a:cs typeface="Times New Roman" panose="02020603050405020304" pitchFamily="18" charset="0"/>
              </a:rPr>
              <a:t>Word2Vec</a:t>
            </a:r>
            <a:r>
              <a:rPr lang="en-US" sz="2800" dirty="0">
                <a:latin typeface="Times New Roman" panose="02020603050405020304" pitchFamily="18" charset="0"/>
                <a:cs typeface="Times New Roman" panose="02020603050405020304" pitchFamily="18" charset="0"/>
              </a:rPr>
              <a:t> model</a:t>
            </a:r>
          </a:p>
        </p:txBody>
      </p:sp>
    </p:spTree>
    <p:extLst>
      <p:ext uri="{BB962C8B-B14F-4D97-AF65-F5344CB8AC3E}">
        <p14:creationId xmlns:p14="http://schemas.microsoft.com/office/powerpoint/2010/main" val="2203232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EC05D-A30C-BE68-5515-12B1F5B619BE}"/>
              </a:ext>
            </a:extLst>
          </p:cNvPr>
          <p:cNvSpPr>
            <a:spLocks noGrp="1"/>
          </p:cNvSpPr>
          <p:nvPr>
            <p:ph type="title"/>
          </p:nvPr>
        </p:nvSpPr>
        <p:spPr/>
        <p:txBody>
          <a:bodyPr>
            <a:normAutofit/>
          </a:bodyPr>
          <a:lstStyle/>
          <a:p>
            <a:r>
              <a:rPr lang="en-US" dirty="0">
                <a:latin typeface="Georgia" panose="02040502050405020303" pitchFamily="18" charset="0"/>
              </a:rPr>
              <a:t>Outline of Presentation</a:t>
            </a:r>
          </a:p>
        </p:txBody>
      </p:sp>
      <p:sp>
        <p:nvSpPr>
          <p:cNvPr id="4" name="Date Placeholder 3">
            <a:extLst>
              <a:ext uri="{FF2B5EF4-FFF2-40B4-BE49-F238E27FC236}">
                <a16:creationId xmlns:a16="http://schemas.microsoft.com/office/drawing/2014/main" id="{6A9CAA8B-4A0A-8311-3130-0C2090990F84}"/>
              </a:ext>
            </a:extLst>
          </p:cNvPr>
          <p:cNvSpPr>
            <a:spLocks noGrp="1"/>
          </p:cNvSpPr>
          <p:nvPr>
            <p:ph type="dt" sz="half" idx="10"/>
          </p:nvPr>
        </p:nvSpPr>
        <p:spPr>
          <a:xfrm>
            <a:off x="2899149" y="6372123"/>
            <a:ext cx="3867411" cy="447012"/>
          </a:xfrm>
        </p:spPr>
        <p:txBody>
          <a:bodyPr/>
          <a:lstStyle/>
          <a:p>
            <a:r>
              <a:rPr lang="en-US" dirty="0"/>
              <a:t>Aye Thein </a:t>
            </a:r>
            <a:r>
              <a:rPr lang="en-US" dirty="0" err="1"/>
              <a:t>Maung</a:t>
            </a:r>
            <a:r>
              <a:rPr lang="en-US" dirty="0"/>
              <a:t> (St ID: 1806195)</a:t>
            </a:r>
            <a:endParaRPr lang="en-BD" dirty="0"/>
          </a:p>
        </p:txBody>
      </p:sp>
      <p:sp>
        <p:nvSpPr>
          <p:cNvPr id="3" name="Slide Number Placeholder 2">
            <a:extLst>
              <a:ext uri="{FF2B5EF4-FFF2-40B4-BE49-F238E27FC236}">
                <a16:creationId xmlns:a16="http://schemas.microsoft.com/office/drawing/2014/main" id="{26A0B13A-71C9-F2E3-7452-32C3044F13B8}"/>
              </a:ext>
            </a:extLst>
          </p:cNvPr>
          <p:cNvSpPr>
            <a:spLocks noGrp="1"/>
          </p:cNvSpPr>
          <p:nvPr>
            <p:ph type="sldNum" sz="quarter" idx="12"/>
          </p:nvPr>
        </p:nvSpPr>
        <p:spPr/>
        <p:txBody>
          <a:bodyPr/>
          <a:lstStyle/>
          <a:p>
            <a:fld id="{E9C29D53-9981-884B-B5B6-B5743DF81FD1}" type="slidenum">
              <a:rPr lang="en-BD" smtClean="0"/>
              <a:pPr/>
              <a:t>3</a:t>
            </a:fld>
            <a:endParaRPr lang="en-BD" dirty="0"/>
          </a:p>
        </p:txBody>
      </p:sp>
      <p:graphicFrame>
        <p:nvGraphicFramePr>
          <p:cNvPr id="7" name="Content Placeholder 6">
            <a:extLst>
              <a:ext uri="{FF2B5EF4-FFF2-40B4-BE49-F238E27FC236}">
                <a16:creationId xmlns:a16="http://schemas.microsoft.com/office/drawing/2014/main" id="{2959713D-630A-B026-C460-F68BF7A09370}"/>
              </a:ext>
            </a:extLst>
          </p:cNvPr>
          <p:cNvGraphicFramePr>
            <a:graphicFrameLocks noGrp="1"/>
          </p:cNvGraphicFramePr>
          <p:nvPr>
            <p:ph sz="half" idx="1"/>
            <p:extLst>
              <p:ext uri="{D42A27DB-BD31-4B8C-83A1-F6EECF244321}">
                <p14:modId xmlns:p14="http://schemas.microsoft.com/office/powerpoint/2010/main" val="443207701"/>
              </p:ext>
            </p:extLst>
          </p:nvPr>
        </p:nvGraphicFramePr>
        <p:xfrm>
          <a:off x="338138" y="1401763"/>
          <a:ext cx="5303837" cy="4392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Footer Placeholder 5">
            <a:extLst>
              <a:ext uri="{FF2B5EF4-FFF2-40B4-BE49-F238E27FC236}">
                <a16:creationId xmlns:a16="http://schemas.microsoft.com/office/drawing/2014/main" id="{96B0B573-652E-4F69-89A5-27D803E7C608}"/>
              </a:ext>
            </a:extLst>
          </p:cNvPr>
          <p:cNvSpPr>
            <a:spLocks noGrp="1"/>
          </p:cNvSpPr>
          <p:nvPr>
            <p:ph type="ftr" sz="quarter" idx="11"/>
          </p:nvPr>
        </p:nvSpPr>
        <p:spPr>
          <a:xfrm>
            <a:off x="6103088" y="2721935"/>
            <a:ext cx="5592726" cy="1347903"/>
          </a:xfrm>
        </p:spPr>
        <p:txBody>
          <a:bodyPr/>
          <a:lstStyle/>
          <a:p>
            <a:pPr algn="ctr"/>
            <a:r>
              <a:rPr lang="en-US" dirty="0">
                <a:latin typeface="Times New Roman" panose="02020603050405020304" pitchFamily="18" charset="0"/>
                <a:cs typeface="Times New Roman" panose="02020603050405020304" pitchFamily="18" charset="0"/>
              </a:rPr>
              <a:t>EEE 400: </a:t>
            </a:r>
            <a:r>
              <a:rPr lang="en-US" sz="2400" b="1" i="0" kern="1400" spc="-50" dirty="0">
                <a:effectLst/>
                <a:latin typeface="Times New Roman" panose="02020603050405020304" pitchFamily="18" charset="0"/>
                <a:ea typeface="Times New Roman" panose="02020603050405020304" pitchFamily="18" charset="0"/>
                <a:cs typeface="Times New Roman" panose="02020603050405020304" pitchFamily="18" charset="0"/>
              </a:rPr>
              <a:t>Bangla Handwritten OCR: A Hybrid </a:t>
            </a:r>
            <a:r>
              <a:rPr lang="en-US" sz="24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Deep Learning</a:t>
            </a:r>
            <a:r>
              <a:rPr lang="en-US" sz="2400" b="1" i="0" kern="1400" spc="-50" dirty="0">
                <a:effectLst/>
                <a:latin typeface="Times New Roman" panose="02020603050405020304" pitchFamily="18" charset="0"/>
                <a:ea typeface="Times New Roman" panose="02020603050405020304" pitchFamily="18" charset="0"/>
                <a:cs typeface="Times New Roman" panose="02020603050405020304" pitchFamily="18" charset="0"/>
              </a:rPr>
              <a:t> Approach</a:t>
            </a:r>
            <a:endParaRPr lang="en-US" sz="2400" b="1" kern="1400" spc="-5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2460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normAutofit/>
          </a:bodyPr>
          <a:lstStyle/>
          <a:p>
            <a:r>
              <a:rPr lang="en-US">
                <a:latin typeface="Georgia"/>
                <a:cs typeface="Arial"/>
              </a:rPr>
              <a:t>Methodology</a:t>
            </a:r>
            <a:endParaRPr lang="en-GB" dirty="0">
              <a:latin typeface="Georgia" panose="02040502050405020303" pitchFamily="18" charset="0"/>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46101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Sumaiya Salekin (St ID: 1806191)</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30</a:t>
            </a:fld>
            <a:endParaRPr lang="en-BD" dirty="0"/>
          </a:p>
        </p:txBody>
      </p:sp>
      <p:sp>
        <p:nvSpPr>
          <p:cNvPr id="7" name="Footer Placeholder 2">
            <a:extLst>
              <a:ext uri="{FF2B5EF4-FFF2-40B4-BE49-F238E27FC236}">
                <a16:creationId xmlns:a16="http://schemas.microsoft.com/office/drawing/2014/main" id="{D6B30A4B-1B6F-235F-3A2A-BBB4E434134E}"/>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dirty="0">
                <a:latin typeface="Arial Narrow"/>
              </a:rPr>
              <a:t>EEE 400: </a:t>
            </a:r>
            <a:r>
              <a:rPr lang="en-US" sz="1400" dirty="0">
                <a:latin typeface="Arial Narrow"/>
              </a:rPr>
              <a:t>Bangla Handwritten OCR: A Hybrid Deep Learning Approach</a:t>
            </a:r>
            <a:endParaRPr lang="en-BD"/>
          </a:p>
        </p:txBody>
      </p:sp>
      <p:sp>
        <p:nvSpPr>
          <p:cNvPr id="11" name="TextBox 10">
            <a:extLst>
              <a:ext uri="{FF2B5EF4-FFF2-40B4-BE49-F238E27FC236}">
                <a16:creationId xmlns:a16="http://schemas.microsoft.com/office/drawing/2014/main" id="{A72C21FE-420D-4ABF-9E97-1F0FFA9E3DCA}"/>
              </a:ext>
            </a:extLst>
          </p:cNvPr>
          <p:cNvSpPr txBox="1"/>
          <p:nvPr/>
        </p:nvSpPr>
        <p:spPr>
          <a:xfrm>
            <a:off x="416560" y="1323017"/>
            <a:ext cx="649224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Architecture of </a:t>
            </a:r>
            <a:r>
              <a:rPr lang="en-US" sz="2800" b="1" dirty="0">
                <a:latin typeface="Times New Roman" panose="02020603050405020304" pitchFamily="18" charset="0"/>
                <a:cs typeface="Times New Roman" panose="02020603050405020304" pitchFamily="18" charset="0"/>
              </a:rPr>
              <a:t>Word2Vec</a:t>
            </a:r>
            <a:r>
              <a:rPr lang="en-US" sz="2800" dirty="0">
                <a:latin typeface="Times New Roman" panose="02020603050405020304" pitchFamily="18" charset="0"/>
                <a:cs typeface="Times New Roman" panose="02020603050405020304" pitchFamily="18" charset="0"/>
              </a:rPr>
              <a:t> model</a:t>
            </a:r>
          </a:p>
        </p:txBody>
      </p:sp>
      <p:sp>
        <p:nvSpPr>
          <p:cNvPr id="8" name="TextBox 7">
            <a:extLst>
              <a:ext uri="{FF2B5EF4-FFF2-40B4-BE49-F238E27FC236}">
                <a16:creationId xmlns:a16="http://schemas.microsoft.com/office/drawing/2014/main" id="{BCE56A13-20CA-4475-98C4-AFAC5BF3F53A}"/>
              </a:ext>
            </a:extLst>
          </p:cNvPr>
          <p:cNvSpPr txBox="1"/>
          <p:nvPr/>
        </p:nvSpPr>
        <p:spPr>
          <a:xfrm>
            <a:off x="780474" y="2236731"/>
            <a:ext cx="10982458" cy="347787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Main </a:t>
            </a:r>
            <a:r>
              <a:rPr lang="en-US" sz="2000" b="1" dirty="0">
                <a:latin typeface="Times New Roman" panose="02020603050405020304" pitchFamily="18" charset="0"/>
                <a:cs typeface="Times New Roman" panose="02020603050405020304" pitchFamily="18" charset="0"/>
              </a:rPr>
              <a:t>two</a:t>
            </a:r>
            <a:r>
              <a:rPr lang="en-US" sz="2000" dirty="0">
                <a:latin typeface="Times New Roman" panose="02020603050405020304" pitchFamily="18" charset="0"/>
                <a:cs typeface="Times New Roman" panose="02020603050405020304" pitchFamily="18" charset="0"/>
              </a:rPr>
              <a:t> architectures: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CBOW: </a:t>
            </a:r>
            <a:r>
              <a:rPr lang="en-US" sz="2000" b="1" dirty="0">
                <a:latin typeface="Times New Roman" panose="02020603050405020304" pitchFamily="18" charset="0"/>
                <a:cs typeface="Times New Roman" panose="02020603050405020304" pitchFamily="18" charset="0"/>
              </a:rPr>
              <a:t>target-word </a:t>
            </a:r>
            <a:r>
              <a:rPr lang="en-US" sz="2000" dirty="0">
                <a:latin typeface="Times New Roman" panose="02020603050405020304" pitchFamily="18" charset="0"/>
                <a:cs typeface="Times New Roman" panose="02020603050405020304" pitchFamily="18" charset="0"/>
              </a:rPr>
              <a:t>prediction from </a:t>
            </a:r>
            <a:r>
              <a:rPr lang="en-US" sz="2000" b="1" dirty="0">
                <a:latin typeface="Times New Roman" panose="02020603050405020304" pitchFamily="18" charset="0"/>
                <a:cs typeface="Times New Roman" panose="02020603050405020304" pitchFamily="18" charset="0"/>
              </a:rPr>
              <a:t>context</a:t>
            </a:r>
            <a:r>
              <a:rPr lang="en-US" sz="20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Skip-Gram: predicts </a:t>
            </a:r>
            <a:r>
              <a:rPr lang="en-US" sz="2000" b="1" dirty="0">
                <a:latin typeface="Times New Roman" panose="02020603050405020304" pitchFamily="18" charset="0"/>
                <a:cs typeface="Times New Roman" panose="02020603050405020304" pitchFamily="18" charset="0"/>
              </a:rPr>
              <a:t>context </a:t>
            </a:r>
            <a:r>
              <a:rPr lang="en-US" sz="2000" dirty="0">
                <a:latin typeface="Times New Roman" panose="02020603050405020304" pitchFamily="18" charset="0"/>
                <a:cs typeface="Times New Roman" panose="02020603050405020304" pitchFamily="18" charset="0"/>
              </a:rPr>
              <a:t>words from </a:t>
            </a:r>
            <a:r>
              <a:rPr lang="en-US" sz="2000" b="1" dirty="0">
                <a:latin typeface="Times New Roman" panose="02020603050405020304" pitchFamily="18" charset="0"/>
                <a:cs typeface="Times New Roman" panose="02020603050405020304" pitchFamily="18" charset="0"/>
              </a:rPr>
              <a:t>target</a:t>
            </a:r>
            <a:r>
              <a:rPr lang="en-US" sz="20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Network Components:</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Input layer- </a:t>
            </a:r>
            <a:r>
              <a:rPr lang="en-US" sz="2000" dirty="0">
                <a:latin typeface="Times New Roman" panose="02020603050405020304" pitchFamily="18" charset="0"/>
                <a:cs typeface="Times New Roman" panose="02020603050405020304" pitchFamily="18" charset="0"/>
              </a:rPr>
              <a:t>as a one-hot vector</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Projection layer- </a:t>
            </a:r>
            <a:r>
              <a:rPr lang="en-US" sz="2000" dirty="0">
                <a:latin typeface="Times New Roman" panose="02020603050405020304" pitchFamily="18" charset="0"/>
                <a:cs typeface="Times New Roman" panose="02020603050405020304" pitchFamily="18" charset="0"/>
              </a:rPr>
              <a:t>map one-hot vector to dense vector</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Output layer</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Uses negative sampling or hierarchical </a:t>
            </a:r>
            <a:r>
              <a:rPr lang="en-US" sz="2000" dirty="0" err="1">
                <a:latin typeface="Times New Roman" panose="02020603050405020304" pitchFamily="18" charset="0"/>
                <a:cs typeface="Times New Roman" panose="02020603050405020304" pitchFamily="18" charset="0"/>
              </a:rPr>
              <a:t>softmax</a:t>
            </a:r>
            <a:r>
              <a:rPr lang="en-US" sz="2000" dirty="0">
                <a:latin typeface="Times New Roman" panose="02020603050405020304" pitchFamily="18" charset="0"/>
                <a:cs typeface="Times New Roman" panose="02020603050405020304" pitchFamily="18" charset="0"/>
              </a:rPr>
              <a:t> for training.</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781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EC05D-A30C-BE68-5515-12B1F5B619BE}"/>
              </a:ext>
            </a:extLst>
          </p:cNvPr>
          <p:cNvSpPr>
            <a:spLocks noGrp="1"/>
          </p:cNvSpPr>
          <p:nvPr>
            <p:ph type="title"/>
          </p:nvPr>
        </p:nvSpPr>
        <p:spPr/>
        <p:txBody>
          <a:bodyPr>
            <a:normAutofit/>
          </a:bodyPr>
          <a:lstStyle/>
          <a:p>
            <a:r>
              <a:rPr lang="en-US" dirty="0">
                <a:latin typeface="Georgia" panose="02040502050405020303" pitchFamily="18" charset="0"/>
              </a:rPr>
              <a:t>Outline of Presentation</a:t>
            </a:r>
          </a:p>
        </p:txBody>
      </p:sp>
      <p:sp>
        <p:nvSpPr>
          <p:cNvPr id="4" name="Date Placeholder 3">
            <a:extLst>
              <a:ext uri="{FF2B5EF4-FFF2-40B4-BE49-F238E27FC236}">
                <a16:creationId xmlns:a16="http://schemas.microsoft.com/office/drawing/2014/main" id="{6A9CAA8B-4A0A-8311-3130-0C2090990F84}"/>
              </a:ext>
            </a:extLst>
          </p:cNvPr>
          <p:cNvSpPr>
            <a:spLocks noGrp="1"/>
          </p:cNvSpPr>
          <p:nvPr>
            <p:ph type="dt" sz="half" idx="10"/>
          </p:nvPr>
        </p:nvSpPr>
        <p:spPr>
          <a:xfrm>
            <a:off x="2899149" y="6372123"/>
            <a:ext cx="3425566"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Sumaiya Salekin (St ID: 1806191)</a:t>
            </a:r>
            <a:endParaRPr lang="en-US" dirty="0">
              <a:effectLst/>
            </a:endParaRPr>
          </a:p>
        </p:txBody>
      </p:sp>
      <p:sp>
        <p:nvSpPr>
          <p:cNvPr id="3" name="Slide Number Placeholder 2">
            <a:extLst>
              <a:ext uri="{FF2B5EF4-FFF2-40B4-BE49-F238E27FC236}">
                <a16:creationId xmlns:a16="http://schemas.microsoft.com/office/drawing/2014/main" id="{26A0B13A-71C9-F2E3-7452-32C3044F13B8}"/>
              </a:ext>
            </a:extLst>
          </p:cNvPr>
          <p:cNvSpPr>
            <a:spLocks noGrp="1"/>
          </p:cNvSpPr>
          <p:nvPr>
            <p:ph type="sldNum" sz="quarter" idx="12"/>
          </p:nvPr>
        </p:nvSpPr>
        <p:spPr/>
        <p:txBody>
          <a:bodyPr/>
          <a:lstStyle/>
          <a:p>
            <a:fld id="{E9C29D53-9981-884B-B5B6-B5743DF81FD1}" type="slidenum">
              <a:rPr lang="en-BD" smtClean="0"/>
              <a:pPr/>
              <a:t>31</a:t>
            </a:fld>
            <a:endParaRPr lang="en-BD" dirty="0"/>
          </a:p>
        </p:txBody>
      </p:sp>
      <p:graphicFrame>
        <p:nvGraphicFramePr>
          <p:cNvPr id="7" name="Content Placeholder 6">
            <a:extLst>
              <a:ext uri="{FF2B5EF4-FFF2-40B4-BE49-F238E27FC236}">
                <a16:creationId xmlns:a16="http://schemas.microsoft.com/office/drawing/2014/main" id="{2959713D-630A-B026-C460-F68BF7A09370}"/>
              </a:ext>
            </a:extLst>
          </p:cNvPr>
          <p:cNvGraphicFramePr>
            <a:graphicFrameLocks noGrp="1"/>
          </p:cNvGraphicFramePr>
          <p:nvPr>
            <p:ph sz="half" idx="1"/>
            <p:extLst>
              <p:ext uri="{D42A27DB-BD31-4B8C-83A1-F6EECF244321}">
                <p14:modId xmlns:p14="http://schemas.microsoft.com/office/powerpoint/2010/main" val="1577634951"/>
              </p:ext>
            </p:extLst>
          </p:nvPr>
        </p:nvGraphicFramePr>
        <p:xfrm>
          <a:off x="338138" y="1401763"/>
          <a:ext cx="5303837" cy="4392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Footer Placeholder 5">
            <a:extLst>
              <a:ext uri="{FF2B5EF4-FFF2-40B4-BE49-F238E27FC236}">
                <a16:creationId xmlns:a16="http://schemas.microsoft.com/office/drawing/2014/main" id="{4E1ADDBD-FAED-4759-9280-E687FAC9CBD0}"/>
              </a:ext>
            </a:extLst>
          </p:cNvPr>
          <p:cNvSpPr>
            <a:spLocks noGrp="1"/>
          </p:cNvSpPr>
          <p:nvPr>
            <p:ph type="ftr" sz="quarter" idx="11"/>
          </p:nvPr>
        </p:nvSpPr>
        <p:spPr>
          <a:xfrm>
            <a:off x="6170206" y="2924117"/>
            <a:ext cx="5592726" cy="1347903"/>
          </a:xfrm>
        </p:spPr>
        <p:txBody>
          <a:bodyPr/>
          <a:lstStyle/>
          <a:p>
            <a:pPr algn="ctr"/>
            <a:r>
              <a:rPr lang="en-US" dirty="0">
                <a:latin typeface="Times New Roman" panose="02020603050405020304" pitchFamily="18" charset="0"/>
                <a:cs typeface="Times New Roman" panose="02020603050405020304" pitchFamily="18" charset="0"/>
              </a:rPr>
              <a:t>EEE 400: </a:t>
            </a:r>
            <a:r>
              <a:rPr lang="en-US" sz="2400" b="1" i="0" kern="1400" spc="-50" dirty="0">
                <a:effectLst/>
                <a:latin typeface="Times New Roman" panose="02020603050405020304" pitchFamily="18" charset="0"/>
                <a:ea typeface="Times New Roman" panose="02020603050405020304" pitchFamily="18" charset="0"/>
                <a:cs typeface="Times New Roman" panose="02020603050405020304" pitchFamily="18" charset="0"/>
              </a:rPr>
              <a:t>Bangla Handwritten OCR: A Hybrid </a:t>
            </a:r>
            <a:r>
              <a:rPr lang="en-US" sz="24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Deep Learning</a:t>
            </a:r>
            <a:r>
              <a:rPr lang="en-US" sz="2400" b="1" i="0" kern="1400" spc="-50" dirty="0">
                <a:effectLst/>
                <a:latin typeface="Times New Roman" panose="02020603050405020304" pitchFamily="18" charset="0"/>
                <a:ea typeface="Times New Roman" panose="02020603050405020304" pitchFamily="18" charset="0"/>
                <a:cs typeface="Times New Roman" panose="02020603050405020304" pitchFamily="18" charset="0"/>
              </a:rPr>
              <a:t> Approach</a:t>
            </a:r>
            <a:endParaRPr lang="en-US" sz="2400" b="1" kern="1400" spc="-5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2086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pPr lvl="0"/>
            <a:r>
              <a:rPr lang="en-US" dirty="0">
                <a:latin typeface="Georgia" panose="02040502050405020303" pitchFamily="18" charset="0"/>
                <a:cs typeface="Times New Roman" panose="02020603050405020304" pitchFamily="18" charset="0"/>
              </a:rPr>
              <a:t>Data Pre-processing and Training</a:t>
            </a:r>
          </a:p>
        </p:txBody>
      </p:sp>
      <p:sp>
        <p:nvSpPr>
          <p:cNvPr id="8" name="Content Placeholder 7">
            <a:extLst>
              <a:ext uri="{FF2B5EF4-FFF2-40B4-BE49-F238E27FC236}">
                <a16:creationId xmlns:a16="http://schemas.microsoft.com/office/drawing/2014/main" id="{8A4176D9-BDBF-5150-C10D-8777ED22DFD7}"/>
              </a:ext>
            </a:extLst>
          </p:cNvPr>
          <p:cNvSpPr>
            <a:spLocks noGrp="1"/>
          </p:cNvSpPr>
          <p:nvPr>
            <p:ph idx="1"/>
          </p:nvPr>
        </p:nvSpPr>
        <p:spPr>
          <a:xfrm>
            <a:off x="6485958" y="2501464"/>
            <a:ext cx="5389500" cy="3645336"/>
          </a:xfrm>
        </p:spPr>
        <p:txBody>
          <a:bodyPr vert="horz" lIns="91440" tIns="45720" rIns="91440" bIns="45720" rtlCol="0" anchor="t">
            <a:noAutofit/>
          </a:bodyPr>
          <a:lstStyle/>
          <a:p>
            <a:pPr>
              <a:buClr>
                <a:srgbClr val="262626"/>
              </a:buClr>
              <a:buFont typeface="Garamond"/>
              <a:buChar char="◦"/>
            </a:pPr>
            <a:r>
              <a:rPr lang="en-GB" sz="2000" b="1" dirty="0">
                <a:latin typeface="Times New Roman"/>
                <a:cs typeface="Times New Roman"/>
              </a:rPr>
              <a:t>Loading Images</a:t>
            </a:r>
            <a:r>
              <a:rPr lang="en-GB" sz="2000" dirty="0">
                <a:latin typeface="Times New Roman"/>
                <a:cs typeface="Times New Roman"/>
              </a:rPr>
              <a:t>: Load from Parquet files containing grayscale images.</a:t>
            </a:r>
            <a:endParaRPr lang="en-US" sz="2000" dirty="0">
              <a:latin typeface="Times New Roman"/>
              <a:cs typeface="Times New Roman"/>
            </a:endParaRPr>
          </a:p>
          <a:p>
            <a:pPr>
              <a:buClr>
                <a:srgbClr val="262626"/>
              </a:buClr>
              <a:buFont typeface="Garamond"/>
              <a:buChar char="◦"/>
            </a:pPr>
            <a:r>
              <a:rPr lang="en-GB" sz="2000" b="1" dirty="0">
                <a:latin typeface="Times New Roman"/>
                <a:cs typeface="Times New Roman"/>
              </a:rPr>
              <a:t>Enhancement and Inversion</a:t>
            </a:r>
            <a:r>
              <a:rPr lang="en-GB" sz="2000" dirty="0">
                <a:latin typeface="Times New Roman"/>
                <a:cs typeface="Times New Roman"/>
              </a:rPr>
              <a:t>: Enhance image quality and invert colour for consistency.</a:t>
            </a:r>
          </a:p>
          <a:p>
            <a:pPr>
              <a:buClr>
                <a:srgbClr val="262626"/>
              </a:buClr>
              <a:buFont typeface="Garamond"/>
              <a:buChar char="◦"/>
            </a:pPr>
            <a:r>
              <a:rPr lang="en-GB" sz="2000" b="1" dirty="0">
                <a:latin typeface="Times New Roman"/>
                <a:cs typeface="Times New Roman"/>
              </a:rPr>
              <a:t>Resizing</a:t>
            </a:r>
            <a:r>
              <a:rPr lang="en-GB" sz="2000" dirty="0">
                <a:latin typeface="Times New Roman"/>
                <a:cs typeface="Times New Roman"/>
              </a:rPr>
              <a:t>: Resize images to 28x28 pixels.</a:t>
            </a:r>
          </a:p>
          <a:p>
            <a:pPr>
              <a:buClr>
                <a:srgbClr val="262626"/>
              </a:buClr>
              <a:buFont typeface="Garamond"/>
              <a:buChar char="◦"/>
            </a:pPr>
            <a:r>
              <a:rPr lang="en-GB" sz="2000" b="1" dirty="0">
                <a:latin typeface="Times New Roman"/>
                <a:cs typeface="Times New Roman"/>
              </a:rPr>
              <a:t>Saving Images</a:t>
            </a:r>
            <a:r>
              <a:rPr lang="en-GB" sz="2000" dirty="0">
                <a:latin typeface="Times New Roman"/>
                <a:cs typeface="Times New Roman"/>
              </a:rPr>
              <a:t>: Save with standardized naming convention.</a:t>
            </a:r>
          </a:p>
          <a:p>
            <a:pPr>
              <a:buClr>
                <a:srgbClr val="262626"/>
              </a:buClr>
              <a:buFont typeface="Garamond"/>
              <a:buChar char="◦"/>
            </a:pPr>
            <a:r>
              <a:rPr lang="en-GB" sz="2000" b="1" dirty="0">
                <a:latin typeface="Times New Roman"/>
                <a:cs typeface="Times New Roman"/>
              </a:rPr>
              <a:t>Aggregation and Partitioning</a:t>
            </a:r>
            <a:r>
              <a:rPr lang="en-GB" sz="2000" dirty="0">
                <a:latin typeface="Times New Roman"/>
                <a:cs typeface="Times New Roman"/>
              </a:rPr>
              <a:t>: Split into training, validation, and test sets.</a:t>
            </a:r>
            <a:endParaRPr lang="en-GB" sz="3600" b="1" dirty="0">
              <a:latin typeface="Times New Roman"/>
              <a:cs typeface="Times New Roman"/>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586809"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Sumaiya Salekin (St ID: 1806191)</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32</a:t>
            </a:fld>
            <a:endParaRPr lang="en-BD" dirty="0"/>
          </a:p>
        </p:txBody>
      </p:sp>
      <p:sp>
        <p:nvSpPr>
          <p:cNvPr id="7" name="Text Placeholder 17">
            <a:extLst>
              <a:ext uri="{FF2B5EF4-FFF2-40B4-BE49-F238E27FC236}">
                <a16:creationId xmlns:a16="http://schemas.microsoft.com/office/drawing/2014/main" id="{E4856CEF-E6A6-42DE-8148-0AC22D4F9F21}"/>
              </a:ext>
            </a:extLst>
          </p:cNvPr>
          <p:cNvSpPr txBox="1">
            <a:spLocks/>
          </p:cNvSpPr>
          <p:nvPr/>
        </p:nvSpPr>
        <p:spPr>
          <a:xfrm>
            <a:off x="312979" y="1313822"/>
            <a:ext cx="5534781" cy="491964"/>
          </a:xfrm>
          <a:prstGeom prst="rect">
            <a:avLst/>
          </a:prstGeom>
        </p:spPr>
        <p:txBody>
          <a:bodyPr>
            <a:normAutofit lnSpcReduction="1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dirty="0">
                <a:latin typeface="Georgia" panose="02040502050405020303" pitchFamily="18" charset="0"/>
              </a:rPr>
              <a:t>Image Dataset</a:t>
            </a:r>
          </a:p>
        </p:txBody>
      </p:sp>
      <p:sp>
        <p:nvSpPr>
          <p:cNvPr id="11" name="Footer Placeholder 2">
            <a:extLst>
              <a:ext uri="{FF2B5EF4-FFF2-40B4-BE49-F238E27FC236}">
                <a16:creationId xmlns:a16="http://schemas.microsoft.com/office/drawing/2014/main" id="{D7F74756-179D-8BCC-7E4E-1EA6FA72232B}"/>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
        <p:nvSpPr>
          <p:cNvPr id="14" name="Text Placeholder 17">
            <a:extLst>
              <a:ext uri="{FF2B5EF4-FFF2-40B4-BE49-F238E27FC236}">
                <a16:creationId xmlns:a16="http://schemas.microsoft.com/office/drawing/2014/main" id="{8F8BE2F2-0ABD-27F8-D3F5-F35F5A0A9FCD}"/>
              </a:ext>
            </a:extLst>
          </p:cNvPr>
          <p:cNvSpPr txBox="1">
            <a:spLocks/>
          </p:cNvSpPr>
          <p:nvPr/>
        </p:nvSpPr>
        <p:spPr>
          <a:xfrm>
            <a:off x="6340677" y="1843934"/>
            <a:ext cx="5534781" cy="491964"/>
          </a:xfrm>
          <a:prstGeom prst="rect">
            <a:avLst/>
          </a:prstGeom>
        </p:spPr>
        <p:txBody>
          <a:bodyPr lIns="91440" tIns="45720" rIns="91440" bIns="45720" anchor="t">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2400" dirty="0">
                <a:latin typeface="Georgia"/>
                <a:cs typeface="Arial"/>
              </a:rPr>
              <a:t>Recognition Model</a:t>
            </a:r>
            <a:endParaRPr lang="en-US" sz="2400" dirty="0">
              <a:latin typeface="Georgia" panose="02040502050405020303" pitchFamily="18" charset="0"/>
            </a:endParaRPr>
          </a:p>
        </p:txBody>
      </p:sp>
      <p:sp>
        <p:nvSpPr>
          <p:cNvPr id="16" name="Content Placeholder 7">
            <a:extLst>
              <a:ext uri="{FF2B5EF4-FFF2-40B4-BE49-F238E27FC236}">
                <a16:creationId xmlns:a16="http://schemas.microsoft.com/office/drawing/2014/main" id="{B0A2086C-F788-4993-9C60-6F4A79162F36}"/>
              </a:ext>
            </a:extLst>
          </p:cNvPr>
          <p:cNvSpPr txBox="1">
            <a:spLocks/>
          </p:cNvSpPr>
          <p:nvPr/>
        </p:nvSpPr>
        <p:spPr>
          <a:xfrm>
            <a:off x="664190" y="2451261"/>
            <a:ext cx="5676487" cy="3237321"/>
          </a:xfrm>
          <a:prstGeom prst="rect">
            <a:avLst/>
          </a:prstGeom>
        </p:spPr>
        <p:txBody>
          <a:bodyPr vert="horz" lIns="91440" tIns="45720" rIns="91440" bIns="45720" rtlCol="0" anchor="t">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32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buClr>
                <a:srgbClr val="262626"/>
              </a:buClr>
              <a:buFont typeface="Garamond"/>
              <a:buChar char="◦"/>
            </a:pPr>
            <a:r>
              <a:rPr lang="en-GB" sz="2000" b="1" dirty="0">
                <a:latin typeface="Times New Roman"/>
                <a:cs typeface="Times New Roman"/>
              </a:rPr>
              <a:t>Dataset Preparation:</a:t>
            </a:r>
            <a:r>
              <a:rPr lang="en-GB" sz="2000" dirty="0">
                <a:latin typeface="Times New Roman"/>
                <a:cs typeface="Times New Roman"/>
              </a:rPr>
              <a:t> Pre-process specifically for detection model; employ background-noise removal and enhancement techniques.</a:t>
            </a:r>
            <a:endParaRPr lang="en-US" sz="2000" dirty="0">
              <a:latin typeface="Times New Roman"/>
              <a:cs typeface="Times New Roman"/>
            </a:endParaRPr>
          </a:p>
          <a:p>
            <a:pPr>
              <a:buClr>
                <a:srgbClr val="262626"/>
              </a:buClr>
              <a:buFont typeface="Garamond"/>
              <a:buChar char="◦"/>
            </a:pPr>
            <a:r>
              <a:rPr lang="en-GB" sz="2000" b="1" dirty="0">
                <a:latin typeface="Times New Roman"/>
                <a:cs typeface="Times New Roman"/>
              </a:rPr>
              <a:t>Annotation:</a:t>
            </a:r>
            <a:r>
              <a:rPr lang="en-GB" sz="2000" dirty="0">
                <a:latin typeface="Times New Roman"/>
                <a:cs typeface="Times New Roman"/>
              </a:rPr>
              <a:t> Annotate character regions using </a:t>
            </a:r>
            <a:r>
              <a:rPr lang="en-GB" sz="2000" dirty="0" err="1">
                <a:latin typeface="Times New Roman"/>
                <a:cs typeface="Times New Roman"/>
              </a:rPr>
              <a:t>Roboflow</a:t>
            </a:r>
            <a:r>
              <a:rPr lang="en-GB" sz="2000" dirty="0">
                <a:latin typeface="Times New Roman"/>
                <a:cs typeface="Times New Roman"/>
              </a:rPr>
              <a:t>.</a:t>
            </a:r>
          </a:p>
          <a:p>
            <a:pPr>
              <a:buClr>
                <a:srgbClr val="262626"/>
              </a:buClr>
              <a:buFont typeface="Garamond"/>
              <a:buChar char="◦"/>
            </a:pPr>
            <a:r>
              <a:rPr lang="en-GB" sz="2000" b="1" dirty="0">
                <a:latin typeface="Times New Roman"/>
                <a:cs typeface="Times New Roman"/>
              </a:rPr>
              <a:t>Partitioning and Formatting:</a:t>
            </a:r>
            <a:r>
              <a:rPr lang="en-GB" sz="2000" dirty="0">
                <a:latin typeface="Times New Roman"/>
                <a:cs typeface="Times New Roman"/>
              </a:rPr>
              <a:t> Divide annotations and images into training, validation, and test datasets; ensure proper formatting for detection model.</a:t>
            </a:r>
          </a:p>
        </p:txBody>
      </p:sp>
      <p:sp>
        <p:nvSpPr>
          <p:cNvPr id="17" name="Text Placeholder 17">
            <a:extLst>
              <a:ext uri="{FF2B5EF4-FFF2-40B4-BE49-F238E27FC236}">
                <a16:creationId xmlns:a16="http://schemas.microsoft.com/office/drawing/2014/main" id="{4924AD87-2659-4825-A9CC-40D83C181C39}"/>
              </a:ext>
            </a:extLst>
          </p:cNvPr>
          <p:cNvSpPr txBox="1">
            <a:spLocks/>
          </p:cNvSpPr>
          <p:nvPr/>
        </p:nvSpPr>
        <p:spPr>
          <a:xfrm>
            <a:off x="446919" y="1859413"/>
            <a:ext cx="5534781" cy="491964"/>
          </a:xfrm>
          <a:prstGeom prst="rect">
            <a:avLst/>
          </a:prstGeom>
        </p:spPr>
        <p:txBody>
          <a:bodyPr lIns="91440" tIns="45720" rIns="91440" bIns="45720" anchor="t">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2400" dirty="0">
                <a:latin typeface="Georgia"/>
                <a:cs typeface="Arial"/>
              </a:rPr>
              <a:t>Detection Model</a:t>
            </a:r>
            <a:endParaRPr lang="en-US" sz="2400" dirty="0">
              <a:latin typeface="Georgia" panose="02040502050405020303" pitchFamily="18" charset="0"/>
            </a:endParaRPr>
          </a:p>
        </p:txBody>
      </p:sp>
    </p:spTree>
    <p:extLst>
      <p:ext uri="{BB962C8B-B14F-4D97-AF65-F5344CB8AC3E}">
        <p14:creationId xmlns:p14="http://schemas.microsoft.com/office/powerpoint/2010/main" val="1759788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pPr lvl="0"/>
            <a:r>
              <a:rPr lang="en-US">
                <a:latin typeface="Georgia" panose="02040502050405020303" pitchFamily="18" charset="0"/>
                <a:cs typeface="Times New Roman" panose="02020603050405020304" pitchFamily="18" charset="0"/>
              </a:rPr>
              <a:t>Data Pre-processing and Training</a:t>
            </a: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32893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Sumaiya Salekin (St ID: 1806191)</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33</a:t>
            </a:fld>
            <a:endParaRPr lang="en-BD"/>
          </a:p>
        </p:txBody>
      </p:sp>
      <p:sp>
        <p:nvSpPr>
          <p:cNvPr id="9" name="Content Placeholder 7">
            <a:extLst>
              <a:ext uri="{FF2B5EF4-FFF2-40B4-BE49-F238E27FC236}">
                <a16:creationId xmlns:a16="http://schemas.microsoft.com/office/drawing/2014/main" id="{A5C41992-9F4D-4FA6-A3FE-802A45CFBAE3}"/>
              </a:ext>
            </a:extLst>
          </p:cNvPr>
          <p:cNvSpPr txBox="1">
            <a:spLocks/>
          </p:cNvSpPr>
          <p:nvPr/>
        </p:nvSpPr>
        <p:spPr>
          <a:xfrm>
            <a:off x="1158681" y="2085947"/>
            <a:ext cx="9519010" cy="3989423"/>
          </a:xfrm>
          <a:prstGeom prst="rect">
            <a:avLst/>
          </a:prstGeom>
        </p:spPr>
        <p:txBody>
          <a:bodyPr vert="horz" lIns="91440" tIns="45720" rIns="91440" bIns="45720" rtlCol="0" anchor="t">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32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buClr>
                <a:srgbClr val="262626"/>
              </a:buClr>
              <a:buFont typeface="Garamond"/>
              <a:buChar char="◦"/>
            </a:pPr>
            <a:r>
              <a:rPr lang="en-GB" sz="1800" b="1" dirty="0">
                <a:latin typeface="Times New Roman" panose="02020603050405020304" pitchFamily="18" charset="0"/>
                <a:cs typeface="Times New Roman" panose="02020603050405020304" pitchFamily="18" charset="0"/>
              </a:rPr>
              <a:t>Data Cleaning</a:t>
            </a:r>
            <a:endParaRPr lang="en-US" sz="1800" dirty="0">
              <a:latin typeface="Times New Roman" panose="02020603050405020304" pitchFamily="18" charset="0"/>
              <a:cs typeface="Times New Roman" panose="02020603050405020304" pitchFamily="18" charset="0"/>
            </a:endParaRPr>
          </a:p>
          <a:p>
            <a:pPr marL="0" indent="0">
              <a:buClr>
                <a:srgbClr val="262626"/>
              </a:buClr>
              <a:buNone/>
            </a:pPr>
            <a:r>
              <a:rPr lang="en-GB" sz="1800" dirty="0">
                <a:latin typeface="Times New Roman" panose="02020603050405020304" pitchFamily="18" charset="0"/>
                <a:cs typeface="Times New Roman" panose="02020603050405020304" pitchFamily="18" charset="0"/>
              </a:rPr>
              <a:t>  Exclude words with special characters (e.g., ‘\’, ‘-’, ‘“’, ‘,’)</a:t>
            </a:r>
          </a:p>
          <a:p>
            <a:pPr marL="0" indent="0">
              <a:buClr>
                <a:srgbClr val="262626"/>
              </a:buClr>
              <a:buNone/>
            </a:pPr>
            <a:r>
              <a:rPr lang="en-GB" sz="1800" dirty="0">
                <a:latin typeface="Times New Roman" panose="02020603050405020304" pitchFamily="18" charset="0"/>
                <a:cs typeface="Times New Roman" panose="02020603050405020304" pitchFamily="18" charset="0"/>
              </a:rPr>
              <a:t>  Maintain consistency by filtering out unwanted characters</a:t>
            </a:r>
          </a:p>
          <a:p>
            <a:pPr>
              <a:buClr>
                <a:srgbClr val="262626"/>
              </a:buClr>
              <a:buFont typeface="Garamond"/>
              <a:buChar char="◦"/>
            </a:pPr>
            <a:r>
              <a:rPr lang="en-GB" sz="1800" b="1" dirty="0">
                <a:latin typeface="Times New Roman" panose="02020603050405020304" pitchFamily="18" charset="0"/>
                <a:cs typeface="Times New Roman" panose="02020603050405020304" pitchFamily="18" charset="0"/>
              </a:rPr>
              <a:t>Data Augmentation</a:t>
            </a:r>
            <a:endParaRPr lang="en-GB" sz="1800" dirty="0">
              <a:latin typeface="Times New Roman" panose="02020603050405020304" pitchFamily="18" charset="0"/>
              <a:cs typeface="Times New Roman" panose="02020603050405020304" pitchFamily="18" charset="0"/>
            </a:endParaRPr>
          </a:p>
          <a:p>
            <a:pPr marL="0" indent="0">
              <a:buClr>
                <a:srgbClr val="262626"/>
              </a:buClr>
              <a:buNone/>
            </a:pPr>
            <a:r>
              <a:rPr lang="en-GB" sz="1800" dirty="0">
                <a:latin typeface="Times New Roman" panose="02020603050405020304" pitchFamily="18" charset="0"/>
                <a:cs typeface="Times New Roman" panose="02020603050405020304" pitchFamily="18" charset="0"/>
              </a:rPr>
              <a:t>  Add district names and people’s names to enhance the dataset</a:t>
            </a:r>
          </a:p>
          <a:p>
            <a:pPr marL="0" indent="0">
              <a:buClr>
                <a:srgbClr val="262626"/>
              </a:buClr>
              <a:buNone/>
            </a:pPr>
            <a:r>
              <a:rPr lang="en-GB" sz="1800" dirty="0">
                <a:latin typeface="Times New Roman" panose="02020603050405020304" pitchFamily="18" charset="0"/>
                <a:cs typeface="Times New Roman" panose="02020603050405020304" pitchFamily="18" charset="0"/>
              </a:rPr>
              <a:t>  Increase comprehensiveness and range of inputs</a:t>
            </a:r>
          </a:p>
          <a:p>
            <a:pPr>
              <a:buClr>
                <a:srgbClr val="262626"/>
              </a:buClr>
              <a:buFont typeface="Garamond"/>
              <a:buChar char="◦"/>
            </a:pPr>
            <a:r>
              <a:rPr lang="en-GB" sz="1800" b="1" dirty="0">
                <a:latin typeface="Times New Roman" panose="02020603050405020304" pitchFamily="18" charset="0"/>
                <a:cs typeface="Times New Roman" panose="02020603050405020304" pitchFamily="18" charset="0"/>
              </a:rPr>
              <a:t>Saving Processed Data</a:t>
            </a:r>
            <a:endParaRPr lang="en-GB" sz="1800" dirty="0">
              <a:latin typeface="Times New Roman" panose="02020603050405020304" pitchFamily="18" charset="0"/>
              <a:cs typeface="Times New Roman" panose="02020603050405020304" pitchFamily="18" charset="0"/>
            </a:endParaRPr>
          </a:p>
          <a:p>
            <a:pPr marL="0" indent="0">
              <a:buClr>
                <a:srgbClr val="262626"/>
              </a:buClr>
              <a:buNone/>
            </a:pPr>
            <a:r>
              <a:rPr lang="en-GB" sz="1800" dirty="0">
                <a:latin typeface="Times New Roman" panose="02020603050405020304" pitchFamily="18" charset="0"/>
                <a:cs typeface="Times New Roman" panose="02020603050405020304" pitchFamily="18" charset="0"/>
              </a:rPr>
              <a:t>  Serialize and save the cleaned and augmented word list in a pickle file format</a:t>
            </a:r>
          </a:p>
          <a:p>
            <a:pPr marL="0" indent="0">
              <a:buClr>
                <a:srgbClr val="262626"/>
              </a:buClr>
              <a:buNone/>
            </a:pPr>
            <a:r>
              <a:rPr lang="en-GB" sz="1800" dirty="0">
                <a:latin typeface="Times New Roman" panose="02020603050405020304" pitchFamily="18" charset="0"/>
                <a:cs typeface="Times New Roman" panose="02020603050405020304" pitchFamily="18" charset="0"/>
              </a:rPr>
              <a:t>  Ensure efficient loading and use for training</a:t>
            </a:r>
          </a:p>
        </p:txBody>
      </p:sp>
      <p:sp>
        <p:nvSpPr>
          <p:cNvPr id="10" name="Text Placeholder 17">
            <a:extLst>
              <a:ext uri="{FF2B5EF4-FFF2-40B4-BE49-F238E27FC236}">
                <a16:creationId xmlns:a16="http://schemas.microsoft.com/office/drawing/2014/main" id="{448C77FF-7065-4E66-83B3-EDE5A1B3597A}"/>
              </a:ext>
            </a:extLst>
          </p:cNvPr>
          <p:cNvSpPr txBox="1">
            <a:spLocks/>
          </p:cNvSpPr>
          <p:nvPr/>
        </p:nvSpPr>
        <p:spPr>
          <a:xfrm>
            <a:off x="782761" y="1391351"/>
            <a:ext cx="5618071" cy="491964"/>
          </a:xfrm>
          <a:prstGeom prst="rect">
            <a:avLst/>
          </a:prstGeom>
        </p:spPr>
        <p:txBody>
          <a:bodyPr lIns="91440" tIns="45720" rIns="91440" bIns="45720" anchor="t">
            <a:normAutofit lnSpcReduction="1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a:latin typeface="Georgia"/>
                <a:cs typeface="Arial"/>
              </a:rPr>
              <a:t>Text Dataset</a:t>
            </a:r>
          </a:p>
        </p:txBody>
      </p:sp>
      <p:sp>
        <p:nvSpPr>
          <p:cNvPr id="11" name="Footer Placeholder 2">
            <a:extLst>
              <a:ext uri="{FF2B5EF4-FFF2-40B4-BE49-F238E27FC236}">
                <a16:creationId xmlns:a16="http://schemas.microsoft.com/office/drawing/2014/main" id="{D7F74756-179D-8BCC-7E4E-1EA6FA72232B}"/>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Tree>
    <p:extLst>
      <p:ext uri="{BB962C8B-B14F-4D97-AF65-F5344CB8AC3E}">
        <p14:creationId xmlns:p14="http://schemas.microsoft.com/office/powerpoint/2010/main" val="2623733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pPr lvl="0"/>
            <a:r>
              <a:rPr lang="en-US" dirty="0">
                <a:latin typeface="Georgia" panose="02040502050405020303" pitchFamily="18" charset="0"/>
                <a:cs typeface="Times New Roman" panose="02020603050405020304" pitchFamily="18" charset="0"/>
              </a:rPr>
              <a:t>Data Pre-processing and Training</a:t>
            </a:r>
          </a:p>
        </p:txBody>
      </p:sp>
      <p:sp>
        <p:nvSpPr>
          <p:cNvPr id="8" name="Content Placeholder 7">
            <a:extLst>
              <a:ext uri="{FF2B5EF4-FFF2-40B4-BE49-F238E27FC236}">
                <a16:creationId xmlns:a16="http://schemas.microsoft.com/office/drawing/2014/main" id="{8A4176D9-BDBF-5150-C10D-8777ED22DFD7}"/>
              </a:ext>
            </a:extLst>
          </p:cNvPr>
          <p:cNvSpPr>
            <a:spLocks noGrp="1"/>
          </p:cNvSpPr>
          <p:nvPr>
            <p:ph idx="1"/>
          </p:nvPr>
        </p:nvSpPr>
        <p:spPr>
          <a:xfrm>
            <a:off x="570702" y="2045616"/>
            <a:ext cx="10643192" cy="3989423"/>
          </a:xfrm>
        </p:spPr>
        <p:txBody>
          <a:bodyPr>
            <a:normAutofit fontScale="92500" lnSpcReduction="20000"/>
          </a:bodyPr>
          <a:lstStyle/>
          <a:p>
            <a:pPr marL="0" marR="0" indent="0">
              <a:lnSpc>
                <a:spcPct val="107000"/>
              </a:lnSpc>
              <a:spcBef>
                <a:spcPts val="0"/>
              </a:spcBef>
              <a:spcAft>
                <a:spcPts val="0"/>
              </a:spcAft>
              <a:buNone/>
            </a:pP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Optimizer</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AdamW</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Learning Rate: 0.002, Momentum: 0.9.</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Parameters</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Batch size 16, 300 epochs, early stopping with 50 epochs patience.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0"/>
              </a:spcAft>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Initial Training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Dataset: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Synthetic word data.</a:t>
            </a:r>
          </a:p>
          <a:p>
            <a:pPr marL="0" marR="0" indent="0">
              <a:lnSpc>
                <a:spcPct val="107000"/>
              </a:lnSpc>
              <a:spcBef>
                <a:spcPts val="0"/>
              </a:spcBef>
              <a:spcAft>
                <a:spcPts val="0"/>
              </a:spcAft>
              <a:buNone/>
            </a:pP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Purpose: learn to isolate base and compound characters from words. </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endParaRPr lang="en-US"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0"/>
              </a:spcAft>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Fine-Tuning:</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Dataset: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Handwritten word images</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Focus: Handwritten features, complex characters, unique writing styles.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 Synthetic-Noise Augmentation: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Purpose: Enhance robustness against real-world noise.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Benefit: Improved detection in handwritten images.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69251"/>
            <a:ext cx="334925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Sumaiya Salekin (St ID: 1806191)</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34</a:t>
            </a:fld>
            <a:endParaRPr lang="en-BD" dirty="0"/>
          </a:p>
        </p:txBody>
      </p:sp>
      <p:sp>
        <p:nvSpPr>
          <p:cNvPr id="7" name="Text Placeholder 17">
            <a:extLst>
              <a:ext uri="{FF2B5EF4-FFF2-40B4-BE49-F238E27FC236}">
                <a16:creationId xmlns:a16="http://schemas.microsoft.com/office/drawing/2014/main" id="{E4856CEF-E6A6-42DE-8148-0AC22D4F9F21}"/>
              </a:ext>
            </a:extLst>
          </p:cNvPr>
          <p:cNvSpPr txBox="1">
            <a:spLocks/>
          </p:cNvSpPr>
          <p:nvPr/>
        </p:nvSpPr>
        <p:spPr>
          <a:xfrm>
            <a:off x="312979" y="1313822"/>
            <a:ext cx="5534781" cy="491964"/>
          </a:xfrm>
          <a:prstGeom prst="rect">
            <a:avLst/>
          </a:prstGeom>
        </p:spPr>
        <p:txBody>
          <a:bodyPr lIns="91440" tIns="45720" rIns="91440" bIns="45720" anchor="t">
            <a:normAutofit lnSpcReduction="1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a:latin typeface="Georgia"/>
                <a:cs typeface="Arial"/>
              </a:rPr>
              <a:t>Detection Model Training</a:t>
            </a:r>
          </a:p>
        </p:txBody>
      </p:sp>
      <p:sp>
        <p:nvSpPr>
          <p:cNvPr id="9" name="Footer Placeholder 2">
            <a:extLst>
              <a:ext uri="{FF2B5EF4-FFF2-40B4-BE49-F238E27FC236}">
                <a16:creationId xmlns:a16="http://schemas.microsoft.com/office/drawing/2014/main" id="{A5F4F930-19A6-72D8-F51F-CB5C94E78C59}"/>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Tree>
    <p:extLst>
      <p:ext uri="{BB962C8B-B14F-4D97-AF65-F5344CB8AC3E}">
        <p14:creationId xmlns:p14="http://schemas.microsoft.com/office/powerpoint/2010/main" val="1531777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pPr lvl="0"/>
            <a:r>
              <a:rPr lang="en-US">
                <a:latin typeface="Georgia" panose="02040502050405020303" pitchFamily="18" charset="0"/>
                <a:cs typeface="Times New Roman" panose="02020603050405020304" pitchFamily="18" charset="0"/>
              </a:rPr>
              <a:t>Data Pre-processing and Training</a:t>
            </a:r>
          </a:p>
        </p:txBody>
      </p:sp>
      <p:sp>
        <p:nvSpPr>
          <p:cNvPr id="8" name="Content Placeholder 7">
            <a:extLst>
              <a:ext uri="{FF2B5EF4-FFF2-40B4-BE49-F238E27FC236}">
                <a16:creationId xmlns:a16="http://schemas.microsoft.com/office/drawing/2014/main" id="{8A4176D9-BDBF-5150-C10D-8777ED22DFD7}"/>
              </a:ext>
            </a:extLst>
          </p:cNvPr>
          <p:cNvSpPr>
            <a:spLocks noGrp="1"/>
          </p:cNvSpPr>
          <p:nvPr>
            <p:ph idx="1"/>
          </p:nvPr>
        </p:nvSpPr>
        <p:spPr>
          <a:xfrm>
            <a:off x="577847" y="2038912"/>
            <a:ext cx="11065513" cy="3989423"/>
          </a:xfrm>
        </p:spPr>
        <p:txBody>
          <a:bodyPr vert="horz" lIns="91440" tIns="45720" rIns="91440" bIns="45720" rtlCol="0" anchor="t">
            <a:normAutofit/>
          </a:bodyPr>
          <a:lstStyle/>
          <a:p>
            <a:pPr>
              <a:buNone/>
            </a:pPr>
            <a:r>
              <a:rPr lang="en-GB" sz="2000" dirty="0">
                <a:latin typeface="Times New Roman" panose="02020603050405020304" pitchFamily="18" charset="0"/>
                <a:cs typeface="Times New Roman" panose="02020603050405020304" pitchFamily="18" charset="0"/>
              </a:rPr>
              <a:t>Hyperparameters</a:t>
            </a:r>
            <a:endParaRPr lang="en-US" sz="2000" dirty="0">
              <a:latin typeface="Times New Roman" panose="02020603050405020304" pitchFamily="18" charset="0"/>
              <a:cs typeface="Times New Roman" panose="02020603050405020304" pitchFamily="18" charset="0"/>
            </a:endParaRPr>
          </a:p>
          <a:p>
            <a:pPr>
              <a:buClr>
                <a:srgbClr val="262626"/>
              </a:buClr>
              <a:buFont typeface="Garamond"/>
              <a:buChar char="◦"/>
            </a:pPr>
            <a:r>
              <a:rPr lang="en-GB" sz="2000" b="1" dirty="0">
                <a:latin typeface="Times New Roman" panose="02020603050405020304" pitchFamily="18" charset="0"/>
                <a:cs typeface="Times New Roman" panose="02020603050405020304" pitchFamily="18" charset="0"/>
              </a:rPr>
              <a:t>Batch Size</a:t>
            </a:r>
            <a:endParaRPr lang="en-GB" sz="2000" dirty="0">
              <a:latin typeface="Times New Roman" panose="02020603050405020304" pitchFamily="18" charset="0"/>
              <a:cs typeface="Times New Roman" panose="02020603050405020304" pitchFamily="18" charset="0"/>
            </a:endParaRPr>
          </a:p>
          <a:p>
            <a:pPr marL="742950" lvl="1" indent="-285750">
              <a:buClr>
                <a:srgbClr val="262626"/>
              </a:buClr>
              <a:buFont typeface="Garamond"/>
              <a:buChar char="◦"/>
            </a:pPr>
            <a:r>
              <a:rPr lang="en-GB" sz="2000" dirty="0">
                <a:latin typeface="Times New Roman" panose="02020603050405020304" pitchFamily="18" charset="0"/>
                <a:cs typeface="Times New Roman" panose="02020603050405020304" pitchFamily="18" charset="0"/>
              </a:rPr>
              <a:t>Varies between 64 and 128.</a:t>
            </a:r>
          </a:p>
          <a:p>
            <a:pPr>
              <a:buClr>
                <a:srgbClr val="262626"/>
              </a:buClr>
              <a:buFont typeface="Garamond"/>
              <a:buChar char="◦"/>
            </a:pPr>
            <a:r>
              <a:rPr lang="en-GB" sz="2000" b="1" dirty="0">
                <a:latin typeface="Times New Roman" panose="02020603050405020304" pitchFamily="18" charset="0"/>
                <a:cs typeface="Times New Roman" panose="02020603050405020304" pitchFamily="18" charset="0"/>
              </a:rPr>
              <a:t>Learning Rate</a:t>
            </a:r>
            <a:endParaRPr lang="en-GB" sz="2000" dirty="0">
              <a:latin typeface="Times New Roman" panose="02020603050405020304" pitchFamily="18" charset="0"/>
              <a:cs typeface="Times New Roman" panose="02020603050405020304" pitchFamily="18" charset="0"/>
            </a:endParaRPr>
          </a:p>
          <a:p>
            <a:pPr marL="742950" lvl="1" indent="-285750">
              <a:buClr>
                <a:srgbClr val="262626"/>
              </a:buClr>
              <a:buFont typeface="Garamond"/>
              <a:buChar char="◦"/>
            </a:pPr>
            <a:r>
              <a:rPr lang="en-GB" sz="2000" dirty="0">
                <a:latin typeface="Times New Roman" panose="02020603050405020304" pitchFamily="18" charset="0"/>
                <a:cs typeface="Times New Roman" panose="02020603050405020304" pitchFamily="18" charset="0"/>
              </a:rPr>
              <a:t>Initially set to 0.01 with dynamic adjustment based on validation loss using </a:t>
            </a:r>
            <a:r>
              <a:rPr lang="en-GB" sz="2000" dirty="0" err="1">
                <a:latin typeface="Times New Roman" panose="02020603050405020304" pitchFamily="18" charset="0"/>
                <a:cs typeface="Times New Roman" panose="02020603050405020304" pitchFamily="18" charset="0"/>
              </a:rPr>
              <a:t>ReduceLROnPlateau</a:t>
            </a:r>
            <a:r>
              <a:rPr lang="en-GB" sz="2000" dirty="0">
                <a:latin typeface="Times New Roman" panose="02020603050405020304" pitchFamily="18" charset="0"/>
                <a:cs typeface="Times New Roman" panose="02020603050405020304" pitchFamily="18" charset="0"/>
              </a:rPr>
              <a:t>.</a:t>
            </a:r>
          </a:p>
          <a:p>
            <a:pPr>
              <a:buClr>
                <a:srgbClr val="262626"/>
              </a:buClr>
              <a:buFont typeface="Garamond"/>
              <a:buChar char="◦"/>
            </a:pPr>
            <a:r>
              <a:rPr lang="en-GB" sz="2000" b="1" dirty="0">
                <a:latin typeface="Times New Roman" panose="02020603050405020304" pitchFamily="18" charset="0"/>
                <a:cs typeface="Times New Roman" panose="02020603050405020304" pitchFamily="18" charset="0"/>
              </a:rPr>
              <a:t>Optimizer</a:t>
            </a:r>
            <a:endParaRPr lang="en-GB" sz="2000" dirty="0">
              <a:latin typeface="Times New Roman" panose="02020603050405020304" pitchFamily="18" charset="0"/>
              <a:cs typeface="Times New Roman" panose="02020603050405020304" pitchFamily="18" charset="0"/>
            </a:endParaRPr>
          </a:p>
          <a:p>
            <a:pPr marL="742950" lvl="1" indent="-285750">
              <a:buClr>
                <a:srgbClr val="262626"/>
              </a:buClr>
              <a:buFont typeface="Garamond"/>
              <a:buChar char="◦"/>
            </a:pPr>
            <a:r>
              <a:rPr lang="en-GB" sz="2000" dirty="0">
                <a:latin typeface="Times New Roman" panose="02020603050405020304" pitchFamily="18" charset="0"/>
                <a:cs typeface="Times New Roman" panose="02020603050405020304" pitchFamily="18" charset="0"/>
              </a:rPr>
              <a:t>Consistently use Adam optimizer for gradient-based optimization.</a:t>
            </a:r>
          </a:p>
          <a:p>
            <a:pPr>
              <a:buClr>
                <a:srgbClr val="262626"/>
              </a:buClr>
              <a:buFont typeface="Garamond"/>
              <a:buChar char="◦"/>
            </a:pPr>
            <a:r>
              <a:rPr lang="en-GB" sz="2000" b="1" dirty="0">
                <a:latin typeface="Times New Roman" panose="02020603050405020304" pitchFamily="18" charset="0"/>
                <a:cs typeface="Times New Roman" panose="02020603050405020304" pitchFamily="18" charset="0"/>
              </a:rPr>
              <a:t>Training Epochs</a:t>
            </a:r>
            <a:endParaRPr lang="en-GB" sz="2000" dirty="0">
              <a:latin typeface="Times New Roman" panose="02020603050405020304" pitchFamily="18" charset="0"/>
              <a:cs typeface="Times New Roman" panose="02020603050405020304" pitchFamily="18" charset="0"/>
            </a:endParaRPr>
          </a:p>
          <a:p>
            <a:pPr marL="742950" lvl="1" indent="-285750">
              <a:buClr>
                <a:srgbClr val="262626"/>
              </a:buClr>
              <a:buFont typeface="Garamond"/>
              <a:buChar char="◦"/>
            </a:pPr>
            <a:r>
              <a:rPr lang="en-GB" sz="2000" dirty="0">
                <a:latin typeface="Times New Roman" panose="02020603050405020304" pitchFamily="18" charset="0"/>
                <a:cs typeface="Times New Roman" panose="02020603050405020304" pitchFamily="18" charset="0"/>
              </a:rPr>
              <a:t>Typically range from 30 to 50, depending on model complexity and dataset size.</a:t>
            </a: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68453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Aye Thein </a:t>
            </a:r>
            <a:r>
              <a:rPr lang="en-US" sz="1800" kern="1200" dirty="0" err="1">
                <a:solidFill>
                  <a:srgbClr val="FFFFFF"/>
                </a:solidFill>
                <a:effectLst/>
                <a:latin typeface="Arial Narrow" panose="020B0606020202030204" pitchFamily="34" charset="0"/>
                <a:ea typeface="+mn-ea"/>
                <a:cs typeface="+mn-cs"/>
              </a:rPr>
              <a:t>Maung</a:t>
            </a:r>
            <a:r>
              <a:rPr lang="en-US" sz="1800" kern="1200" dirty="0">
                <a:solidFill>
                  <a:srgbClr val="FFFFFF"/>
                </a:solidFill>
                <a:effectLst/>
                <a:latin typeface="Arial Narrow" panose="020B0606020202030204" pitchFamily="34" charset="0"/>
                <a:ea typeface="+mn-ea"/>
                <a:cs typeface="+mn-cs"/>
              </a:rPr>
              <a:t> (St ID: 1806195)</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35</a:t>
            </a:fld>
            <a:endParaRPr lang="en-BD"/>
          </a:p>
        </p:txBody>
      </p:sp>
      <p:sp>
        <p:nvSpPr>
          <p:cNvPr id="7" name="Text Placeholder 17">
            <a:extLst>
              <a:ext uri="{FF2B5EF4-FFF2-40B4-BE49-F238E27FC236}">
                <a16:creationId xmlns:a16="http://schemas.microsoft.com/office/drawing/2014/main" id="{E4856CEF-E6A6-42DE-8148-0AC22D4F9F21}"/>
              </a:ext>
            </a:extLst>
          </p:cNvPr>
          <p:cNvSpPr txBox="1">
            <a:spLocks/>
          </p:cNvSpPr>
          <p:nvPr/>
        </p:nvSpPr>
        <p:spPr>
          <a:xfrm>
            <a:off x="312979" y="1313822"/>
            <a:ext cx="5534781" cy="491964"/>
          </a:xfrm>
          <a:prstGeom prst="rect">
            <a:avLst/>
          </a:prstGeom>
        </p:spPr>
        <p:txBody>
          <a:bodyPr lIns="91440" tIns="45720" rIns="91440" bIns="45720" anchor="t">
            <a:normAutofit lnSpcReduction="1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a:latin typeface="Georgia"/>
                <a:cs typeface="Arial"/>
              </a:rPr>
              <a:t>Recognition Model Training</a:t>
            </a:r>
            <a:endParaRPr lang="en-US">
              <a:latin typeface="Georgia" panose="02040502050405020303" pitchFamily="18" charset="0"/>
            </a:endParaRPr>
          </a:p>
        </p:txBody>
      </p:sp>
      <p:sp>
        <p:nvSpPr>
          <p:cNvPr id="9" name="Footer Placeholder 2">
            <a:extLst>
              <a:ext uri="{FF2B5EF4-FFF2-40B4-BE49-F238E27FC236}">
                <a16:creationId xmlns:a16="http://schemas.microsoft.com/office/drawing/2014/main" id="{92E25448-D41C-796F-AC71-E11D23EB4B9E}"/>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Tree>
    <p:extLst>
      <p:ext uri="{BB962C8B-B14F-4D97-AF65-F5344CB8AC3E}">
        <p14:creationId xmlns:p14="http://schemas.microsoft.com/office/powerpoint/2010/main" val="1114288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pPr lvl="0"/>
            <a:r>
              <a:rPr lang="en-US" dirty="0">
                <a:latin typeface="Georgia" panose="02040502050405020303" pitchFamily="18" charset="0"/>
                <a:cs typeface="Times New Roman" panose="02020603050405020304" pitchFamily="18" charset="0"/>
              </a:rPr>
              <a:t>Data Pre-processing and Training</a:t>
            </a:r>
          </a:p>
        </p:txBody>
      </p:sp>
      <p:sp>
        <p:nvSpPr>
          <p:cNvPr id="8" name="Content Placeholder 7">
            <a:extLst>
              <a:ext uri="{FF2B5EF4-FFF2-40B4-BE49-F238E27FC236}">
                <a16:creationId xmlns:a16="http://schemas.microsoft.com/office/drawing/2014/main" id="{8A4176D9-BDBF-5150-C10D-8777ED22DFD7}"/>
              </a:ext>
            </a:extLst>
          </p:cNvPr>
          <p:cNvSpPr>
            <a:spLocks noGrp="1"/>
          </p:cNvSpPr>
          <p:nvPr>
            <p:ph idx="1"/>
          </p:nvPr>
        </p:nvSpPr>
        <p:spPr>
          <a:xfrm>
            <a:off x="577847" y="1930888"/>
            <a:ext cx="11075673" cy="4182464"/>
          </a:xfrm>
        </p:spPr>
        <p:txBody>
          <a:bodyPr vert="horz" lIns="91440" tIns="45720" rIns="91440" bIns="45720" rtlCol="0" anchor="t">
            <a:noAutofit/>
          </a:bodyPr>
          <a:lstStyle/>
          <a:p>
            <a:pPr>
              <a:buNone/>
            </a:pPr>
            <a:r>
              <a:rPr lang="en-GB" sz="2000" dirty="0">
                <a:latin typeface="Times New Roman" panose="02020603050405020304" pitchFamily="18" charset="0"/>
                <a:cs typeface="Times New Roman" panose="02020603050405020304" pitchFamily="18" charset="0"/>
              </a:rPr>
              <a:t>Model Definition</a:t>
            </a:r>
            <a:endParaRPr lang="en-US" sz="2000" dirty="0">
              <a:latin typeface="Times New Roman" panose="02020603050405020304" pitchFamily="18" charset="0"/>
              <a:cs typeface="Times New Roman" panose="02020603050405020304" pitchFamily="18" charset="0"/>
            </a:endParaRPr>
          </a:p>
          <a:p>
            <a:pPr>
              <a:buClr>
                <a:srgbClr val="262626"/>
              </a:buClr>
              <a:buFont typeface="Garamond"/>
              <a:buChar char="◦"/>
            </a:pPr>
            <a:r>
              <a:rPr lang="en-GB" sz="2000" b="1" dirty="0">
                <a:latin typeface="Times New Roman" panose="02020603050405020304" pitchFamily="18" charset="0"/>
                <a:cs typeface="Times New Roman" panose="02020603050405020304" pitchFamily="18" charset="0"/>
              </a:rPr>
              <a:t>Loading Pretrained Model</a:t>
            </a:r>
            <a:endParaRPr lang="en-GB" sz="2000" dirty="0">
              <a:latin typeface="Times New Roman" panose="02020603050405020304" pitchFamily="18" charset="0"/>
              <a:cs typeface="Times New Roman" panose="02020603050405020304" pitchFamily="18" charset="0"/>
            </a:endParaRPr>
          </a:p>
          <a:p>
            <a:pPr lvl="1" indent="0">
              <a:buClr>
                <a:srgbClr val="262626"/>
              </a:buClr>
              <a:buNone/>
            </a:pPr>
            <a:r>
              <a:rPr lang="en-GB" sz="2000" dirty="0">
                <a:latin typeface="Times New Roman" panose="02020603050405020304" pitchFamily="18" charset="0"/>
                <a:cs typeface="Times New Roman" panose="02020603050405020304" pitchFamily="18" charset="0"/>
              </a:rPr>
              <a:t>Load the </a:t>
            </a:r>
            <a:r>
              <a:rPr lang="en-GB" sz="2000" dirty="0" err="1">
                <a:latin typeface="Times New Roman" panose="02020603050405020304" pitchFamily="18" charset="0"/>
                <a:cs typeface="Times New Roman" panose="02020603050405020304" pitchFamily="18" charset="0"/>
              </a:rPr>
              <a:t>EfficientNet</a:t>
            </a:r>
            <a:r>
              <a:rPr lang="en-GB" sz="2000" dirty="0">
                <a:latin typeface="Times New Roman" panose="02020603050405020304" pitchFamily="18" charset="0"/>
                <a:cs typeface="Times New Roman" panose="02020603050405020304" pitchFamily="18" charset="0"/>
              </a:rPr>
              <a:t> model without pretrained weights and the final classification layer.</a:t>
            </a:r>
          </a:p>
          <a:p>
            <a:pPr>
              <a:buClr>
                <a:srgbClr val="262626"/>
              </a:buClr>
              <a:buFont typeface="Garamond"/>
              <a:buChar char="◦"/>
            </a:pPr>
            <a:r>
              <a:rPr lang="en-GB" sz="2000" b="1" dirty="0">
                <a:latin typeface="Times New Roman" panose="02020603050405020304" pitchFamily="18" charset="0"/>
                <a:cs typeface="Times New Roman" panose="02020603050405020304" pitchFamily="18" charset="0"/>
              </a:rPr>
              <a:t>Feature Extraction</a:t>
            </a:r>
            <a:endParaRPr lang="en-GB" sz="2000" dirty="0">
              <a:latin typeface="Times New Roman" panose="02020603050405020304" pitchFamily="18" charset="0"/>
              <a:cs typeface="Times New Roman" panose="02020603050405020304" pitchFamily="18" charset="0"/>
            </a:endParaRPr>
          </a:p>
          <a:p>
            <a:pPr marL="742950" lvl="1" indent="-285750">
              <a:buClr>
                <a:srgbClr val="262626"/>
              </a:buClr>
              <a:buFont typeface="Garamond"/>
              <a:buChar char="◦"/>
            </a:pPr>
            <a:r>
              <a:rPr lang="en-GB" sz="2000" dirty="0">
                <a:latin typeface="Times New Roman" panose="02020603050405020304" pitchFamily="18" charset="0"/>
                <a:cs typeface="Times New Roman" panose="02020603050405020304" pitchFamily="18" charset="0"/>
              </a:rPr>
              <a:t>Use layers from the pretrained model, except for the classifier.</a:t>
            </a:r>
          </a:p>
          <a:p>
            <a:pPr marL="742950" lvl="1" indent="-285750">
              <a:buClr>
                <a:srgbClr val="262626"/>
              </a:buClr>
              <a:buFont typeface="Garamond"/>
              <a:buChar char="◦"/>
            </a:pPr>
            <a:r>
              <a:rPr lang="en-GB" sz="2000" dirty="0">
                <a:latin typeface="Times New Roman" panose="02020603050405020304" pitchFamily="18" charset="0"/>
                <a:cs typeface="Times New Roman" panose="02020603050405020304" pitchFamily="18" charset="0"/>
              </a:rPr>
              <a:t>Add a dropout layer to prevent overfitting.</a:t>
            </a:r>
          </a:p>
          <a:p>
            <a:pPr>
              <a:buClr>
                <a:srgbClr val="262626"/>
              </a:buClr>
              <a:buFont typeface="Garamond"/>
              <a:buChar char="◦"/>
            </a:pPr>
            <a:r>
              <a:rPr lang="en-GB" sz="2000" b="1" dirty="0">
                <a:latin typeface="Times New Roman" panose="02020603050405020304" pitchFamily="18" charset="0"/>
                <a:cs typeface="Times New Roman" panose="02020603050405020304" pitchFamily="18" charset="0"/>
              </a:rPr>
              <a:t>Output Layers</a:t>
            </a:r>
            <a:endParaRPr lang="en-GB" sz="2000" dirty="0">
              <a:latin typeface="Times New Roman" panose="02020603050405020304" pitchFamily="18" charset="0"/>
              <a:cs typeface="Times New Roman" panose="02020603050405020304" pitchFamily="18" charset="0"/>
            </a:endParaRPr>
          </a:p>
          <a:p>
            <a:pPr lvl="1" indent="0">
              <a:buClr>
                <a:srgbClr val="262626"/>
              </a:buClr>
              <a:buNone/>
            </a:pPr>
            <a:r>
              <a:rPr lang="en-GB" sz="2000" dirty="0">
                <a:latin typeface="Times New Roman" panose="02020603050405020304" pitchFamily="18" charset="0"/>
                <a:cs typeface="Times New Roman" panose="02020603050405020304" pitchFamily="18" charset="0"/>
              </a:rPr>
              <a:t>Add three fully connected layers for predicting:</a:t>
            </a:r>
          </a:p>
          <a:p>
            <a:pPr marL="1017270" lvl="2" indent="-285750">
              <a:buClr>
                <a:srgbClr val="262626"/>
              </a:buClr>
              <a:buFont typeface="Garamond"/>
              <a:buChar char="◦"/>
            </a:pPr>
            <a:r>
              <a:rPr lang="en-GB" sz="2000" dirty="0">
                <a:latin typeface="Times New Roman" panose="02020603050405020304" pitchFamily="18" charset="0"/>
                <a:cs typeface="Times New Roman" panose="02020603050405020304" pitchFamily="18" charset="0"/>
              </a:rPr>
              <a:t>Grapheme root</a:t>
            </a:r>
          </a:p>
          <a:p>
            <a:pPr marL="1017270" lvl="2" indent="-285750">
              <a:buClr>
                <a:srgbClr val="262626"/>
              </a:buClr>
              <a:buFont typeface="Garamond"/>
              <a:buChar char="◦"/>
            </a:pPr>
            <a:r>
              <a:rPr lang="en-GB" sz="2000" dirty="0">
                <a:latin typeface="Times New Roman" panose="02020603050405020304" pitchFamily="18" charset="0"/>
                <a:cs typeface="Times New Roman" panose="02020603050405020304" pitchFamily="18" charset="0"/>
              </a:rPr>
              <a:t>Vowel diacritic</a:t>
            </a:r>
          </a:p>
          <a:p>
            <a:pPr marL="1017270" lvl="2" indent="-285750">
              <a:buClr>
                <a:srgbClr val="262626"/>
              </a:buClr>
              <a:buFont typeface="Garamond"/>
              <a:buChar char="◦"/>
            </a:pPr>
            <a:r>
              <a:rPr lang="en-GB" sz="2000" dirty="0">
                <a:latin typeface="Times New Roman" panose="02020603050405020304" pitchFamily="18" charset="0"/>
                <a:cs typeface="Times New Roman" panose="02020603050405020304" pitchFamily="18" charset="0"/>
              </a:rPr>
              <a:t>Consonant diacritic</a:t>
            </a: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19685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Aye Thein </a:t>
            </a:r>
            <a:r>
              <a:rPr lang="en-US" sz="1800" kern="1200" dirty="0" err="1">
                <a:solidFill>
                  <a:srgbClr val="FFFFFF"/>
                </a:solidFill>
                <a:effectLst/>
                <a:latin typeface="Arial Narrow" panose="020B0606020202030204" pitchFamily="34" charset="0"/>
                <a:ea typeface="+mn-ea"/>
                <a:cs typeface="+mn-cs"/>
              </a:rPr>
              <a:t>Maung</a:t>
            </a:r>
            <a:r>
              <a:rPr lang="en-US" sz="1800" kern="1200" dirty="0">
                <a:solidFill>
                  <a:srgbClr val="FFFFFF"/>
                </a:solidFill>
                <a:effectLst/>
                <a:latin typeface="Arial Narrow" panose="020B0606020202030204" pitchFamily="34" charset="0"/>
                <a:ea typeface="+mn-ea"/>
                <a:cs typeface="+mn-cs"/>
              </a:rPr>
              <a:t> (St ID: 1806195)</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36</a:t>
            </a:fld>
            <a:endParaRPr lang="en-BD" dirty="0"/>
          </a:p>
        </p:txBody>
      </p:sp>
      <p:sp>
        <p:nvSpPr>
          <p:cNvPr id="7" name="Text Placeholder 17">
            <a:extLst>
              <a:ext uri="{FF2B5EF4-FFF2-40B4-BE49-F238E27FC236}">
                <a16:creationId xmlns:a16="http://schemas.microsoft.com/office/drawing/2014/main" id="{E4856CEF-E6A6-42DE-8148-0AC22D4F9F21}"/>
              </a:ext>
            </a:extLst>
          </p:cNvPr>
          <p:cNvSpPr txBox="1">
            <a:spLocks/>
          </p:cNvSpPr>
          <p:nvPr/>
        </p:nvSpPr>
        <p:spPr>
          <a:xfrm>
            <a:off x="312979" y="1313822"/>
            <a:ext cx="5534781" cy="491964"/>
          </a:xfrm>
          <a:prstGeom prst="rect">
            <a:avLst/>
          </a:prstGeom>
        </p:spPr>
        <p:txBody>
          <a:bodyPr lIns="91440" tIns="45720" rIns="91440" bIns="45720" anchor="t">
            <a:normAutofit lnSpcReduction="1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a:latin typeface="Georgia"/>
                <a:cs typeface="Arial"/>
              </a:rPr>
              <a:t>Recognition Model Training</a:t>
            </a:r>
            <a:endParaRPr lang="en-US">
              <a:cs typeface="Arial"/>
            </a:endParaRPr>
          </a:p>
        </p:txBody>
      </p:sp>
      <p:sp>
        <p:nvSpPr>
          <p:cNvPr id="9" name="Footer Placeholder 2">
            <a:extLst>
              <a:ext uri="{FF2B5EF4-FFF2-40B4-BE49-F238E27FC236}">
                <a16:creationId xmlns:a16="http://schemas.microsoft.com/office/drawing/2014/main" id="{53980ED6-4AEE-84C3-1EE6-C61C57873E64}"/>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Tree>
    <p:extLst>
      <p:ext uri="{BB962C8B-B14F-4D97-AF65-F5344CB8AC3E}">
        <p14:creationId xmlns:p14="http://schemas.microsoft.com/office/powerpoint/2010/main" val="3107049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pPr lvl="0"/>
            <a:r>
              <a:rPr lang="en-US">
                <a:latin typeface="Georgia" panose="02040502050405020303" pitchFamily="18" charset="0"/>
                <a:cs typeface="Times New Roman" panose="02020603050405020304" pitchFamily="18" charset="0"/>
              </a:rPr>
              <a:t>Data Pre-processing and Training</a:t>
            </a:r>
          </a:p>
        </p:txBody>
      </p:sp>
      <p:sp>
        <p:nvSpPr>
          <p:cNvPr id="8" name="Content Placeholder 7">
            <a:extLst>
              <a:ext uri="{FF2B5EF4-FFF2-40B4-BE49-F238E27FC236}">
                <a16:creationId xmlns:a16="http://schemas.microsoft.com/office/drawing/2014/main" id="{8A4176D9-BDBF-5150-C10D-8777ED22DFD7}"/>
              </a:ext>
            </a:extLst>
          </p:cNvPr>
          <p:cNvSpPr>
            <a:spLocks noGrp="1"/>
          </p:cNvSpPr>
          <p:nvPr>
            <p:ph idx="1"/>
          </p:nvPr>
        </p:nvSpPr>
        <p:spPr>
          <a:xfrm>
            <a:off x="577848" y="2045616"/>
            <a:ext cx="11298720" cy="3989423"/>
          </a:xfrm>
        </p:spPr>
        <p:txBody>
          <a:bodyPr vert="horz" lIns="91440" tIns="45720" rIns="91440" bIns="45720" rtlCol="0" anchor="t">
            <a:normAutofit fontScale="70000" lnSpcReduction="20000"/>
          </a:bodyPr>
          <a:lstStyle/>
          <a:p>
            <a:pPr>
              <a:buNone/>
            </a:pPr>
            <a:r>
              <a:rPr lang="en-GB" dirty="0">
                <a:latin typeface="Times New Roman" panose="02020603050405020304" pitchFamily="18" charset="0"/>
                <a:cs typeface="Times New Roman" panose="02020603050405020304" pitchFamily="18" charset="0"/>
              </a:rPr>
              <a:t>Training Loop</a:t>
            </a:r>
            <a:endParaRPr lang="en-US" dirty="0">
              <a:latin typeface="Times New Roman" panose="02020603050405020304" pitchFamily="18" charset="0"/>
              <a:cs typeface="Times New Roman" panose="02020603050405020304" pitchFamily="18" charset="0"/>
            </a:endParaRPr>
          </a:p>
          <a:p>
            <a:pPr>
              <a:buClr>
                <a:srgbClr val="262626"/>
              </a:buClr>
              <a:buFont typeface="Garamond"/>
              <a:buChar char="◦"/>
            </a:pPr>
            <a:r>
              <a:rPr lang="en-GB" b="1" dirty="0">
                <a:latin typeface="Times New Roman" panose="02020603050405020304" pitchFamily="18" charset="0"/>
                <a:cs typeface="Times New Roman" panose="02020603050405020304" pitchFamily="18" charset="0"/>
              </a:rPr>
              <a:t>Hyperparameters Setup</a:t>
            </a:r>
            <a:endParaRPr lang="en-GB" dirty="0">
              <a:latin typeface="Times New Roman" panose="02020603050405020304" pitchFamily="18" charset="0"/>
              <a:cs typeface="Times New Roman" panose="02020603050405020304" pitchFamily="18" charset="0"/>
            </a:endParaRPr>
          </a:p>
          <a:p>
            <a:pPr marL="742950" lvl="1" indent="-285750">
              <a:buClr>
                <a:srgbClr val="262626"/>
              </a:buClr>
              <a:buFont typeface="Garamond"/>
              <a:buChar char="◦"/>
            </a:pPr>
            <a:r>
              <a:rPr lang="en-GB" sz="3200" dirty="0">
                <a:latin typeface="Times New Roman" panose="02020603050405020304" pitchFamily="18" charset="0"/>
                <a:cs typeface="Times New Roman" panose="02020603050405020304" pitchFamily="18" charset="0"/>
              </a:rPr>
              <a:t>Set essential parameters like epochs, batch size, and learning rate.</a:t>
            </a:r>
          </a:p>
          <a:p>
            <a:pPr>
              <a:buClr>
                <a:srgbClr val="262626"/>
              </a:buClr>
              <a:buFont typeface="Garamond"/>
              <a:buChar char="◦"/>
            </a:pPr>
            <a:r>
              <a:rPr lang="en-GB" b="1" dirty="0">
                <a:latin typeface="Times New Roman" panose="02020603050405020304" pitchFamily="18" charset="0"/>
                <a:cs typeface="Times New Roman" panose="02020603050405020304" pitchFamily="18" charset="0"/>
              </a:rPr>
              <a:t>Model Initialization</a:t>
            </a:r>
            <a:endParaRPr lang="en-GB" dirty="0">
              <a:latin typeface="Times New Roman" panose="02020603050405020304" pitchFamily="18" charset="0"/>
              <a:cs typeface="Times New Roman" panose="02020603050405020304" pitchFamily="18" charset="0"/>
            </a:endParaRPr>
          </a:p>
          <a:p>
            <a:pPr marL="742950" lvl="1" indent="-285750">
              <a:buClr>
                <a:srgbClr val="262626"/>
              </a:buClr>
              <a:buFont typeface="Garamond"/>
              <a:buChar char="◦"/>
            </a:pPr>
            <a:r>
              <a:rPr lang="en-GB" sz="3200" dirty="0">
                <a:latin typeface="Times New Roman" panose="02020603050405020304" pitchFamily="18" charset="0"/>
                <a:cs typeface="Times New Roman" panose="02020603050405020304" pitchFamily="18" charset="0"/>
              </a:rPr>
              <a:t>Instantiate the model and move it to the appropriate device (CPU or GPU).</a:t>
            </a:r>
          </a:p>
          <a:p>
            <a:pPr>
              <a:buClr>
                <a:srgbClr val="262626"/>
              </a:buClr>
              <a:buFont typeface="Garamond"/>
              <a:buChar char="◦"/>
            </a:pPr>
            <a:r>
              <a:rPr lang="en-GB" b="1" dirty="0">
                <a:latin typeface="Times New Roman" panose="02020603050405020304" pitchFamily="18" charset="0"/>
                <a:cs typeface="Times New Roman" panose="02020603050405020304" pitchFamily="18" charset="0"/>
              </a:rPr>
              <a:t>Loss Function</a:t>
            </a:r>
            <a:endParaRPr lang="en-GB" dirty="0">
              <a:latin typeface="Times New Roman" panose="02020603050405020304" pitchFamily="18" charset="0"/>
              <a:cs typeface="Times New Roman" panose="02020603050405020304" pitchFamily="18" charset="0"/>
            </a:endParaRPr>
          </a:p>
          <a:p>
            <a:pPr marL="742950" lvl="1" indent="-285750">
              <a:buClr>
                <a:srgbClr val="262626"/>
              </a:buClr>
              <a:buFont typeface="Garamond"/>
              <a:buChar char="◦"/>
            </a:pPr>
            <a:r>
              <a:rPr lang="en-GB" sz="3200" dirty="0">
                <a:latin typeface="Times New Roman" panose="02020603050405020304" pitchFamily="18" charset="0"/>
                <a:cs typeface="Times New Roman" panose="02020603050405020304" pitchFamily="18" charset="0"/>
              </a:rPr>
              <a:t>Define a custom loss function </a:t>
            </a:r>
            <a:r>
              <a:rPr lang="en-GB" sz="3200" dirty="0" err="1">
                <a:latin typeface="Times New Roman" panose="02020603050405020304" pitchFamily="18" charset="0"/>
                <a:cs typeface="Times New Roman" panose="02020603050405020304" pitchFamily="18" charset="0"/>
              </a:rPr>
              <a:t>loss_fc</a:t>
            </a:r>
            <a:r>
              <a:rPr lang="en-GB" sz="3200" dirty="0">
                <a:latin typeface="Times New Roman" panose="02020603050405020304" pitchFamily="18" charset="0"/>
                <a:cs typeface="Times New Roman" panose="02020603050405020304" pitchFamily="18" charset="0"/>
              </a:rPr>
              <a:t> to compute the average </a:t>
            </a:r>
            <a:r>
              <a:rPr lang="en-GB" sz="3200" dirty="0" err="1">
                <a:latin typeface="Times New Roman" panose="02020603050405020304" pitchFamily="18" charset="0"/>
                <a:cs typeface="Times New Roman" panose="02020603050405020304" pitchFamily="18" charset="0"/>
              </a:rPr>
              <a:t>CrossEntropy</a:t>
            </a:r>
            <a:r>
              <a:rPr lang="en-GB" sz="3200" dirty="0">
                <a:latin typeface="Times New Roman" panose="02020603050405020304" pitchFamily="18" charset="0"/>
                <a:cs typeface="Times New Roman" panose="02020603050405020304" pitchFamily="18" charset="0"/>
              </a:rPr>
              <a:t> loss across three outputs:</a:t>
            </a:r>
          </a:p>
          <a:p>
            <a:pPr marL="1017270" lvl="2" indent="-285750">
              <a:buClr>
                <a:srgbClr val="262626"/>
              </a:buClr>
              <a:buFont typeface="Garamond"/>
              <a:buChar char="◦"/>
            </a:pPr>
            <a:r>
              <a:rPr lang="en-GB" sz="3200" dirty="0">
                <a:latin typeface="Times New Roman" panose="02020603050405020304" pitchFamily="18" charset="0"/>
                <a:cs typeface="Times New Roman" panose="02020603050405020304" pitchFamily="18" charset="0"/>
              </a:rPr>
              <a:t>loss1 for </a:t>
            </a:r>
            <a:r>
              <a:rPr lang="en-GB" sz="3200" dirty="0" err="1">
                <a:latin typeface="Times New Roman" panose="02020603050405020304" pitchFamily="18" charset="0"/>
                <a:cs typeface="Times New Roman" panose="02020603050405020304" pitchFamily="18" charset="0"/>
              </a:rPr>
              <a:t>grapheme_root</a:t>
            </a:r>
            <a:endParaRPr lang="en-GB" sz="3200" dirty="0">
              <a:latin typeface="Times New Roman" panose="02020603050405020304" pitchFamily="18" charset="0"/>
              <a:cs typeface="Times New Roman" panose="02020603050405020304" pitchFamily="18" charset="0"/>
            </a:endParaRPr>
          </a:p>
          <a:p>
            <a:pPr marL="1017270" lvl="2" indent="-285750">
              <a:buClr>
                <a:srgbClr val="262626"/>
              </a:buClr>
              <a:buFont typeface="Garamond"/>
              <a:buChar char="◦"/>
            </a:pPr>
            <a:r>
              <a:rPr lang="en-GB" sz="3200" dirty="0">
                <a:latin typeface="Times New Roman" panose="02020603050405020304" pitchFamily="18" charset="0"/>
                <a:cs typeface="Times New Roman" panose="02020603050405020304" pitchFamily="18" charset="0"/>
              </a:rPr>
              <a:t>loss2 for </a:t>
            </a:r>
            <a:r>
              <a:rPr lang="en-GB" sz="3200" dirty="0" err="1">
                <a:latin typeface="Times New Roman" panose="02020603050405020304" pitchFamily="18" charset="0"/>
                <a:cs typeface="Times New Roman" panose="02020603050405020304" pitchFamily="18" charset="0"/>
              </a:rPr>
              <a:t>vowel_diacritic</a:t>
            </a:r>
            <a:endParaRPr lang="en-GB" sz="3200" dirty="0">
              <a:latin typeface="Times New Roman" panose="02020603050405020304" pitchFamily="18" charset="0"/>
              <a:cs typeface="Times New Roman" panose="02020603050405020304" pitchFamily="18" charset="0"/>
            </a:endParaRPr>
          </a:p>
          <a:p>
            <a:pPr marL="1017270" lvl="2" indent="-285750">
              <a:buClr>
                <a:srgbClr val="262626"/>
              </a:buClr>
              <a:buFont typeface="Garamond"/>
              <a:buChar char="◦"/>
            </a:pPr>
            <a:r>
              <a:rPr lang="en-GB" sz="3200" dirty="0">
                <a:latin typeface="Times New Roman" panose="02020603050405020304" pitchFamily="18" charset="0"/>
                <a:cs typeface="Times New Roman" panose="02020603050405020304" pitchFamily="18" charset="0"/>
              </a:rPr>
              <a:t>loss3 for </a:t>
            </a:r>
            <a:r>
              <a:rPr lang="en-GB" sz="3200" dirty="0" err="1">
                <a:latin typeface="Times New Roman" panose="02020603050405020304" pitchFamily="18" charset="0"/>
                <a:cs typeface="Times New Roman" panose="02020603050405020304" pitchFamily="18" charset="0"/>
              </a:rPr>
              <a:t>consonant_diacritic</a:t>
            </a:r>
            <a:endParaRPr lang="en-GB" sz="3200"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40005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Aye Thein </a:t>
            </a:r>
            <a:r>
              <a:rPr lang="en-US" sz="1800" kern="1200" dirty="0" err="1">
                <a:solidFill>
                  <a:srgbClr val="FFFFFF"/>
                </a:solidFill>
                <a:effectLst/>
                <a:latin typeface="Arial Narrow" panose="020B0606020202030204" pitchFamily="34" charset="0"/>
                <a:ea typeface="+mn-ea"/>
                <a:cs typeface="+mn-cs"/>
              </a:rPr>
              <a:t>Maung</a:t>
            </a:r>
            <a:r>
              <a:rPr lang="en-US" sz="1800" kern="1200" dirty="0">
                <a:solidFill>
                  <a:srgbClr val="FFFFFF"/>
                </a:solidFill>
                <a:effectLst/>
                <a:latin typeface="Arial Narrow" panose="020B0606020202030204" pitchFamily="34" charset="0"/>
                <a:ea typeface="+mn-ea"/>
                <a:cs typeface="+mn-cs"/>
              </a:rPr>
              <a:t> (St ID: 1806195)</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37</a:t>
            </a:fld>
            <a:endParaRPr lang="en-BD"/>
          </a:p>
        </p:txBody>
      </p:sp>
      <p:sp>
        <p:nvSpPr>
          <p:cNvPr id="7" name="Text Placeholder 17">
            <a:extLst>
              <a:ext uri="{FF2B5EF4-FFF2-40B4-BE49-F238E27FC236}">
                <a16:creationId xmlns:a16="http://schemas.microsoft.com/office/drawing/2014/main" id="{E4856CEF-E6A6-42DE-8148-0AC22D4F9F21}"/>
              </a:ext>
            </a:extLst>
          </p:cNvPr>
          <p:cNvSpPr txBox="1">
            <a:spLocks/>
          </p:cNvSpPr>
          <p:nvPr/>
        </p:nvSpPr>
        <p:spPr>
          <a:xfrm>
            <a:off x="312979" y="1313822"/>
            <a:ext cx="5534781" cy="491964"/>
          </a:xfrm>
          <a:prstGeom prst="rect">
            <a:avLst/>
          </a:prstGeom>
        </p:spPr>
        <p:txBody>
          <a:bodyPr lIns="91440" tIns="45720" rIns="91440" bIns="45720" anchor="t">
            <a:normAutofit lnSpcReduction="1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a:latin typeface="Georgia"/>
                <a:cs typeface="Arial"/>
              </a:rPr>
              <a:t>Recognition Model Training</a:t>
            </a:r>
            <a:endParaRPr lang="en-US">
              <a:cs typeface="Arial"/>
            </a:endParaRPr>
          </a:p>
        </p:txBody>
      </p:sp>
      <p:sp>
        <p:nvSpPr>
          <p:cNvPr id="9" name="Footer Placeholder 2">
            <a:extLst>
              <a:ext uri="{FF2B5EF4-FFF2-40B4-BE49-F238E27FC236}">
                <a16:creationId xmlns:a16="http://schemas.microsoft.com/office/drawing/2014/main" id="{97132342-AE73-82B7-B767-E0AB55921DD2}"/>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Tree>
    <p:extLst>
      <p:ext uri="{BB962C8B-B14F-4D97-AF65-F5344CB8AC3E}">
        <p14:creationId xmlns:p14="http://schemas.microsoft.com/office/powerpoint/2010/main" val="4070943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pPr lvl="0"/>
            <a:r>
              <a:rPr lang="en-US">
                <a:latin typeface="Georgia" panose="02040502050405020303" pitchFamily="18" charset="0"/>
                <a:cs typeface="Times New Roman" panose="02020603050405020304" pitchFamily="18" charset="0"/>
              </a:rPr>
              <a:t>Data Pre-processing and Training</a:t>
            </a:r>
          </a:p>
        </p:txBody>
      </p:sp>
      <p:sp>
        <p:nvSpPr>
          <p:cNvPr id="8" name="Content Placeholder 7">
            <a:extLst>
              <a:ext uri="{FF2B5EF4-FFF2-40B4-BE49-F238E27FC236}">
                <a16:creationId xmlns:a16="http://schemas.microsoft.com/office/drawing/2014/main" id="{8A4176D9-BDBF-5150-C10D-8777ED22DFD7}"/>
              </a:ext>
            </a:extLst>
          </p:cNvPr>
          <p:cNvSpPr>
            <a:spLocks noGrp="1"/>
          </p:cNvSpPr>
          <p:nvPr>
            <p:ph idx="1"/>
          </p:nvPr>
        </p:nvSpPr>
        <p:spPr>
          <a:xfrm>
            <a:off x="329608" y="2045616"/>
            <a:ext cx="11614153" cy="3989423"/>
          </a:xfrm>
        </p:spPr>
        <p:txBody>
          <a:bodyPr vert="horz" lIns="91440" tIns="45720" rIns="91440" bIns="45720" rtlCol="0" anchor="t">
            <a:normAutofit/>
          </a:bodyPr>
          <a:lstStyle/>
          <a:p>
            <a:pPr marL="0" indent="0">
              <a:buNone/>
            </a:pPr>
            <a:r>
              <a:rPr lang="en-GB" sz="2400" dirty="0">
                <a:latin typeface="Times New Roman"/>
                <a:cs typeface="Times New Roman"/>
              </a:rPr>
              <a:t>Loss Calculations:</a:t>
            </a:r>
          </a:p>
          <a:p>
            <a:pPr marL="0" indent="0">
              <a:buNone/>
            </a:pPr>
            <a:endParaRPr lang="en-GB" sz="2400" dirty="0">
              <a:latin typeface="Times New Roman"/>
              <a:cs typeface="Times New Roman"/>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38989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Aye Thein </a:t>
            </a:r>
            <a:r>
              <a:rPr lang="en-US" sz="1800" kern="1200" dirty="0" err="1">
                <a:solidFill>
                  <a:srgbClr val="FFFFFF"/>
                </a:solidFill>
                <a:effectLst/>
                <a:latin typeface="Arial Narrow" panose="020B0606020202030204" pitchFamily="34" charset="0"/>
                <a:ea typeface="+mn-ea"/>
                <a:cs typeface="+mn-cs"/>
              </a:rPr>
              <a:t>Maung</a:t>
            </a:r>
            <a:r>
              <a:rPr lang="en-US" sz="1800" kern="1200" dirty="0">
                <a:solidFill>
                  <a:srgbClr val="FFFFFF"/>
                </a:solidFill>
                <a:effectLst/>
                <a:latin typeface="Arial Narrow" panose="020B0606020202030204" pitchFamily="34" charset="0"/>
                <a:ea typeface="+mn-ea"/>
                <a:cs typeface="+mn-cs"/>
              </a:rPr>
              <a:t> (St ID: 1806195)</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38</a:t>
            </a:fld>
            <a:endParaRPr lang="en-BD"/>
          </a:p>
        </p:txBody>
      </p:sp>
      <p:sp>
        <p:nvSpPr>
          <p:cNvPr id="7" name="Text Placeholder 17">
            <a:extLst>
              <a:ext uri="{FF2B5EF4-FFF2-40B4-BE49-F238E27FC236}">
                <a16:creationId xmlns:a16="http://schemas.microsoft.com/office/drawing/2014/main" id="{E4856CEF-E6A6-42DE-8148-0AC22D4F9F21}"/>
              </a:ext>
            </a:extLst>
          </p:cNvPr>
          <p:cNvSpPr txBox="1">
            <a:spLocks/>
          </p:cNvSpPr>
          <p:nvPr/>
        </p:nvSpPr>
        <p:spPr>
          <a:xfrm>
            <a:off x="312979" y="1313822"/>
            <a:ext cx="5534781" cy="491964"/>
          </a:xfrm>
          <a:prstGeom prst="rect">
            <a:avLst/>
          </a:prstGeom>
        </p:spPr>
        <p:txBody>
          <a:bodyPr lIns="91440" tIns="45720" rIns="91440" bIns="45720" anchor="t">
            <a:normAutofit lnSpcReduction="1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a:latin typeface="Georgia"/>
                <a:cs typeface="Arial"/>
              </a:rPr>
              <a:t>Recognition Model Training</a:t>
            </a:r>
            <a:endParaRPr lang="en-US">
              <a:cs typeface="Arial"/>
            </a:endParaRPr>
          </a:p>
        </p:txBody>
      </p:sp>
      <p:sp>
        <p:nvSpPr>
          <p:cNvPr id="9" name="Footer Placeholder 2">
            <a:extLst>
              <a:ext uri="{FF2B5EF4-FFF2-40B4-BE49-F238E27FC236}">
                <a16:creationId xmlns:a16="http://schemas.microsoft.com/office/drawing/2014/main" id="{AA4062EF-08F3-8108-FE6C-54DBB8F902C5}"/>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pic>
        <p:nvPicPr>
          <p:cNvPr id="12" name="Picture 11">
            <a:extLst>
              <a:ext uri="{FF2B5EF4-FFF2-40B4-BE49-F238E27FC236}">
                <a16:creationId xmlns:a16="http://schemas.microsoft.com/office/drawing/2014/main" id="{888C2EC8-89B3-4043-81C3-DB62A4AF2C9C}"/>
              </a:ext>
            </a:extLst>
          </p:cNvPr>
          <p:cNvPicPr>
            <a:picLocks noChangeAspect="1"/>
          </p:cNvPicPr>
          <p:nvPr/>
        </p:nvPicPr>
        <p:blipFill>
          <a:blip r:embed="rId2"/>
          <a:stretch>
            <a:fillRect/>
          </a:stretch>
        </p:blipFill>
        <p:spPr>
          <a:xfrm>
            <a:off x="3080369" y="2551573"/>
            <a:ext cx="6378508" cy="3483466"/>
          </a:xfrm>
          <a:prstGeom prst="rect">
            <a:avLst/>
          </a:prstGeom>
        </p:spPr>
      </p:pic>
    </p:spTree>
    <p:extLst>
      <p:ext uri="{BB962C8B-B14F-4D97-AF65-F5344CB8AC3E}">
        <p14:creationId xmlns:p14="http://schemas.microsoft.com/office/powerpoint/2010/main" val="28300638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pPr lvl="0"/>
            <a:r>
              <a:rPr lang="en-US" dirty="0">
                <a:latin typeface="Georgia" panose="02040502050405020303" pitchFamily="18" charset="0"/>
                <a:cs typeface="Times New Roman" panose="02020603050405020304" pitchFamily="18" charset="0"/>
              </a:rPr>
              <a:t>Data Pre-processing and Training</a:t>
            </a:r>
          </a:p>
        </p:txBody>
      </p:sp>
      <p:sp>
        <p:nvSpPr>
          <p:cNvPr id="8" name="Content Placeholder 7">
            <a:extLst>
              <a:ext uri="{FF2B5EF4-FFF2-40B4-BE49-F238E27FC236}">
                <a16:creationId xmlns:a16="http://schemas.microsoft.com/office/drawing/2014/main" id="{8A4176D9-BDBF-5150-C10D-8777ED22DFD7}"/>
              </a:ext>
            </a:extLst>
          </p:cNvPr>
          <p:cNvSpPr>
            <a:spLocks noGrp="1"/>
          </p:cNvSpPr>
          <p:nvPr>
            <p:ph idx="1"/>
          </p:nvPr>
        </p:nvSpPr>
        <p:spPr>
          <a:xfrm>
            <a:off x="526225" y="1805786"/>
            <a:ext cx="11546958" cy="4566337"/>
          </a:xfrm>
        </p:spPr>
        <p:txBody>
          <a:bodyPr>
            <a:normAutofit lnSpcReduction="10000"/>
          </a:bodyPr>
          <a:lstStyle/>
          <a:p>
            <a:pPr marL="0" marR="0" indent="0">
              <a:lnSpc>
                <a:spcPct val="107000"/>
              </a:lnSpc>
              <a:spcBef>
                <a:spcPts val="0"/>
              </a:spcBef>
              <a:spcAft>
                <a:spcPts val="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Training Configuration: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Skip-gram algorithm with window size 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Vector size: 300 dimensions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Minimum word count: 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- 8 threads, 100 epochs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Downsampling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rate: 0.01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Checkpointing and Training: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Trained on Bengali text corpus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Checkpoints saved to </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./checkpoints/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Final model saved to </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results/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 Exporting Weights: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Extracts word vectors from trained model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dirty="0">
                <a:effectLst/>
                <a:latin typeface="Times New Roman" panose="02020603050405020304" pitchFamily="18" charset="0"/>
                <a:ea typeface="Times New Roman" panose="02020603050405020304" pitchFamily="18" charset="0"/>
              </a:rPr>
              <a:t>   - Saves embeddings to </a:t>
            </a:r>
            <a:r>
              <a:rPr lang="en-US" sz="1800" b="1" dirty="0" err="1">
                <a:effectLst/>
                <a:latin typeface="Times New Roman" panose="02020603050405020304" pitchFamily="18" charset="0"/>
                <a:ea typeface="Times New Roman" panose="02020603050405020304" pitchFamily="18" charset="0"/>
              </a:rPr>
              <a:t>pretrained_weights.pickle</a:t>
            </a:r>
            <a:r>
              <a:rPr lang="en-US" sz="1800" dirty="0">
                <a:effectLst/>
                <a:latin typeface="Times New Roman" panose="02020603050405020304" pitchFamily="18" charset="0"/>
                <a:ea typeface="Times New Roman" panose="02020603050405020304" pitchFamily="18" charset="0"/>
              </a:rPr>
              <a:t> in </a:t>
            </a:r>
            <a:r>
              <a:rPr lang="en-US" sz="1800" b="1" dirty="0">
                <a:effectLst/>
                <a:latin typeface="Times New Roman" panose="02020603050405020304" pitchFamily="18" charset="0"/>
                <a:ea typeface="Times New Roman" panose="02020603050405020304" pitchFamily="18" charset="0"/>
              </a:rPr>
              <a:t>results/</a:t>
            </a:r>
            <a:endParaRPr lang="en-GB" sz="20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379731" cy="447012"/>
          </a:xfrm>
        </p:spPr>
        <p:txBody>
          <a:bodyPr/>
          <a:lstStyle/>
          <a:p>
            <a:r>
              <a:rPr lang="en-US" sz="1800" kern="1200" dirty="0">
                <a:solidFill>
                  <a:srgbClr val="FFFFFF"/>
                </a:solidFill>
                <a:effectLst/>
                <a:latin typeface="Arial Narrow" panose="020B0606020202030204" pitchFamily="34" charset="0"/>
                <a:ea typeface="+mn-ea"/>
                <a:cs typeface="+mn-cs"/>
              </a:rPr>
              <a:t>Sumaiya Salekin (St ID: 1806191)</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39</a:t>
            </a:fld>
            <a:endParaRPr lang="en-BD" dirty="0"/>
          </a:p>
        </p:txBody>
      </p:sp>
      <p:sp>
        <p:nvSpPr>
          <p:cNvPr id="7" name="Text Placeholder 17">
            <a:extLst>
              <a:ext uri="{FF2B5EF4-FFF2-40B4-BE49-F238E27FC236}">
                <a16:creationId xmlns:a16="http://schemas.microsoft.com/office/drawing/2014/main" id="{E4856CEF-E6A6-42DE-8148-0AC22D4F9F21}"/>
              </a:ext>
            </a:extLst>
          </p:cNvPr>
          <p:cNvSpPr txBox="1">
            <a:spLocks/>
          </p:cNvSpPr>
          <p:nvPr/>
        </p:nvSpPr>
        <p:spPr>
          <a:xfrm>
            <a:off x="312979" y="1313822"/>
            <a:ext cx="5534781" cy="491964"/>
          </a:xfrm>
          <a:prstGeom prst="rect">
            <a:avLst/>
          </a:prstGeom>
        </p:spPr>
        <p:txBody>
          <a:bodyPr lIns="91440" tIns="45720" rIns="91440" bIns="45720" anchor="t">
            <a:normAutofit lnSpcReduction="1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a:latin typeface="Georgia"/>
                <a:cs typeface="Arial"/>
              </a:rPr>
              <a:t>Spelling Correction Model</a:t>
            </a:r>
            <a:endParaRPr lang="en-US" dirty="0">
              <a:latin typeface="Georgia" panose="02040502050405020303" pitchFamily="18" charset="0"/>
            </a:endParaRPr>
          </a:p>
        </p:txBody>
      </p:sp>
      <p:sp>
        <p:nvSpPr>
          <p:cNvPr id="9" name="Footer Placeholder 2">
            <a:extLst>
              <a:ext uri="{FF2B5EF4-FFF2-40B4-BE49-F238E27FC236}">
                <a16:creationId xmlns:a16="http://schemas.microsoft.com/office/drawing/2014/main" id="{F884DF60-545A-70FE-606A-D2048839B001}"/>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Tree>
    <p:extLst>
      <p:ext uri="{BB962C8B-B14F-4D97-AF65-F5344CB8AC3E}">
        <p14:creationId xmlns:p14="http://schemas.microsoft.com/office/powerpoint/2010/main" val="4294632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1922-41B2-98F1-10B6-9A3E39A65C13}"/>
              </a:ext>
            </a:extLst>
          </p:cNvPr>
          <p:cNvSpPr>
            <a:spLocks noGrp="1"/>
          </p:cNvSpPr>
          <p:nvPr>
            <p:ph type="title"/>
          </p:nvPr>
        </p:nvSpPr>
        <p:spPr/>
        <p:txBody>
          <a:bodyPr/>
          <a:lstStyle/>
          <a:p>
            <a:pPr lvl="0"/>
            <a:r>
              <a:rPr lang="en-US" dirty="0">
                <a:latin typeface="Georgia" panose="02040502050405020303" pitchFamily="18" charset="0"/>
                <a:cs typeface="Times New Roman" panose="02020603050405020304" pitchFamily="18" charset="0"/>
              </a:rPr>
              <a:t>Introduction</a:t>
            </a:r>
          </a:p>
        </p:txBody>
      </p:sp>
      <p:sp>
        <p:nvSpPr>
          <p:cNvPr id="4" name="Date Placeholder 3">
            <a:extLst>
              <a:ext uri="{FF2B5EF4-FFF2-40B4-BE49-F238E27FC236}">
                <a16:creationId xmlns:a16="http://schemas.microsoft.com/office/drawing/2014/main" id="{BBF66BE7-9DB6-AAA9-FCF2-702C812874F4}"/>
              </a:ext>
            </a:extLst>
          </p:cNvPr>
          <p:cNvSpPr>
            <a:spLocks noGrp="1"/>
          </p:cNvSpPr>
          <p:nvPr>
            <p:ph type="dt" sz="half" idx="10"/>
          </p:nvPr>
        </p:nvSpPr>
        <p:spPr>
          <a:xfrm>
            <a:off x="2899149" y="6372123"/>
            <a:ext cx="3430531" cy="447012"/>
          </a:xfrm>
        </p:spPr>
        <p:txBody>
          <a:bodyPr/>
          <a:lstStyle/>
          <a:p>
            <a:r>
              <a:rPr lang="en-US" dirty="0"/>
              <a:t>Aye Thein </a:t>
            </a:r>
            <a:r>
              <a:rPr lang="en-US" dirty="0" err="1"/>
              <a:t>Maung</a:t>
            </a:r>
            <a:r>
              <a:rPr lang="en-US" dirty="0"/>
              <a:t> (St ID: 1806195)</a:t>
            </a:r>
            <a:endParaRPr lang="en-BD" dirty="0"/>
          </a:p>
        </p:txBody>
      </p:sp>
      <p:sp>
        <p:nvSpPr>
          <p:cNvPr id="7" name="Slide Number Placeholder 6">
            <a:extLst>
              <a:ext uri="{FF2B5EF4-FFF2-40B4-BE49-F238E27FC236}">
                <a16:creationId xmlns:a16="http://schemas.microsoft.com/office/drawing/2014/main" id="{518ECC94-A576-DA48-2F49-891A0FC6A314}"/>
              </a:ext>
            </a:extLst>
          </p:cNvPr>
          <p:cNvSpPr>
            <a:spLocks noGrp="1"/>
          </p:cNvSpPr>
          <p:nvPr>
            <p:ph type="sldNum" sz="quarter" idx="12"/>
          </p:nvPr>
        </p:nvSpPr>
        <p:spPr/>
        <p:txBody>
          <a:bodyPr/>
          <a:lstStyle/>
          <a:p>
            <a:fld id="{E9C29D53-9981-884B-B5B6-B5743DF81FD1}" type="slidenum">
              <a:rPr lang="en-BD" smtClean="0"/>
              <a:pPr/>
              <a:t>4</a:t>
            </a:fld>
            <a:endParaRPr lang="en-BD" dirty="0"/>
          </a:p>
        </p:txBody>
      </p:sp>
      <p:sp>
        <p:nvSpPr>
          <p:cNvPr id="6" name="Content Placeholder 5">
            <a:extLst>
              <a:ext uri="{FF2B5EF4-FFF2-40B4-BE49-F238E27FC236}">
                <a16:creationId xmlns:a16="http://schemas.microsoft.com/office/drawing/2014/main" id="{E6D767E8-4243-AEF6-65A3-AFC73E90DF2D}"/>
              </a:ext>
            </a:extLst>
          </p:cNvPr>
          <p:cNvSpPr>
            <a:spLocks noGrp="1"/>
          </p:cNvSpPr>
          <p:nvPr>
            <p:ph sz="half" idx="1"/>
          </p:nvPr>
        </p:nvSpPr>
        <p:spPr>
          <a:xfrm>
            <a:off x="669774" y="1879931"/>
            <a:ext cx="11538779" cy="4393373"/>
          </a:xfrm>
        </p:spPr>
        <p:txBody>
          <a:bodyPr>
            <a:normAutofit fontScale="92500" lnSpcReduction="10000"/>
          </a:bodyPr>
          <a:lstStyle/>
          <a:p>
            <a:pPr marL="0" indent="0">
              <a:buNone/>
            </a:pPr>
            <a:r>
              <a:rPr lang="en-GB" b="1" dirty="0">
                <a:latin typeface="Times New Roman" panose="02020603050405020304" pitchFamily="18" charset="0"/>
                <a:cs typeface="Times New Roman" panose="02020603050405020304" pitchFamily="18" charset="0"/>
              </a:rPr>
              <a:t>OCR </a:t>
            </a:r>
            <a:r>
              <a:rPr lang="en-GB" dirty="0">
                <a:latin typeface="Times New Roman" panose="02020603050405020304" pitchFamily="18" charset="0"/>
                <a:cs typeface="Times New Roman" panose="02020603050405020304" pitchFamily="18" charset="0"/>
              </a:rPr>
              <a:t>stands for Optical Character Recognition technology that recognizes text within a digital image. </a:t>
            </a:r>
          </a:p>
          <a:p>
            <a:pPr marL="0" indent="0">
              <a:buNone/>
            </a:pPr>
            <a:endParaRPr lang="en-GB" sz="2000" b="1" dirty="0">
              <a:latin typeface="Times New Roman" panose="02020603050405020304" pitchFamily="18" charset="0"/>
              <a:cs typeface="Times New Roman" panose="02020603050405020304" pitchFamily="18" charset="0"/>
            </a:endParaRPr>
          </a:p>
          <a:p>
            <a:pPr marL="0" indent="0">
              <a:buNone/>
            </a:pPr>
            <a:r>
              <a:rPr lang="en-US" sz="2900" b="1" dirty="0">
                <a:latin typeface="Times New Roman" panose="02020603050405020304" pitchFamily="18" charset="0"/>
                <a:cs typeface="Times New Roman" panose="02020603050405020304" pitchFamily="18" charset="0"/>
              </a:rPr>
              <a:t>Practical Applications:</a:t>
            </a:r>
            <a:endParaRPr lang="en-US" sz="2400" dirty="0">
              <a:latin typeface="Times New Roman" panose="02020603050405020304" pitchFamily="18" charset="0"/>
              <a:cs typeface="Times New Roman" panose="02020603050405020304" pitchFamily="18" charset="0"/>
            </a:endParaRPr>
          </a:p>
          <a:p>
            <a:pPr>
              <a:buFontTx/>
              <a:buChar char="-"/>
            </a:pPr>
            <a:r>
              <a:rPr lang="en-US" sz="2400" dirty="0">
                <a:latin typeface="Times New Roman" panose="02020603050405020304" pitchFamily="18" charset="0"/>
                <a:cs typeface="Times New Roman" panose="02020603050405020304" pitchFamily="18" charset="0"/>
              </a:rPr>
              <a:t>Document digitization</a:t>
            </a:r>
          </a:p>
          <a:p>
            <a:pPr marL="0" indent="0">
              <a:buNone/>
            </a:pPr>
            <a:r>
              <a:rPr lang="en-US" sz="2400" dirty="0">
                <a:latin typeface="Times New Roman" panose="02020603050405020304" pitchFamily="18" charset="0"/>
                <a:cs typeface="Times New Roman" panose="02020603050405020304" pitchFamily="18" charset="0"/>
              </a:rPr>
              <a:t>- Automated data entry</a:t>
            </a:r>
          </a:p>
          <a:p>
            <a:pPr marL="0" indent="0">
              <a:buNone/>
            </a:pPr>
            <a:r>
              <a:rPr lang="en-US" sz="2400" dirty="0">
                <a:latin typeface="Times New Roman" panose="02020603050405020304" pitchFamily="18" charset="0"/>
                <a:cs typeface="Times New Roman" panose="02020603050405020304" pitchFamily="18" charset="0"/>
              </a:rPr>
              <a:t>- Text extraction</a:t>
            </a:r>
          </a:p>
          <a:p>
            <a:pPr marL="0" indent="0">
              <a:buNone/>
            </a:pPr>
            <a:r>
              <a:rPr lang="en-US" sz="2400" dirty="0">
                <a:latin typeface="Times New Roman" panose="02020603050405020304" pitchFamily="18" charset="0"/>
                <a:cs typeface="Times New Roman" panose="02020603050405020304" pitchFamily="18" charset="0"/>
              </a:rPr>
              <a:t>- License plate recognition</a:t>
            </a:r>
          </a:p>
          <a:p>
            <a:pPr>
              <a:buFontTx/>
              <a:buChar char="-"/>
            </a:pPr>
            <a:r>
              <a:rPr lang="en-US" sz="2400" dirty="0">
                <a:latin typeface="Times New Roman" panose="02020603050405020304" pitchFamily="18" charset="0"/>
                <a:cs typeface="Times New Roman" panose="02020603050405020304" pitchFamily="18" charset="0"/>
              </a:rPr>
              <a:t>Translation services</a:t>
            </a:r>
          </a:p>
          <a:p>
            <a:pPr>
              <a:buFontTx/>
              <a:buChar char="-"/>
            </a:pPr>
            <a:r>
              <a:rPr lang="en-US" sz="2400" dirty="0">
                <a:latin typeface="Times New Roman" panose="02020603050405020304" pitchFamily="18" charset="0"/>
                <a:cs typeface="Times New Roman" panose="02020603050405020304" pitchFamily="18" charset="0"/>
              </a:rPr>
              <a:t>Archiving historical documents</a:t>
            </a:r>
          </a:p>
        </p:txBody>
      </p:sp>
      <p:sp>
        <p:nvSpPr>
          <p:cNvPr id="3" name="Footer Placeholder 2">
            <a:extLst>
              <a:ext uri="{FF2B5EF4-FFF2-40B4-BE49-F238E27FC236}">
                <a16:creationId xmlns:a16="http://schemas.microsoft.com/office/drawing/2014/main" id="{303F6E7E-D788-8B0D-84B6-B6544918879E}"/>
              </a:ext>
            </a:extLst>
          </p:cNvPr>
          <p:cNvSpPr>
            <a:spLocks noGrp="1"/>
          </p:cNvSpPr>
          <p:nvPr>
            <p:ph type="ftr" sz="quarter" idx="11"/>
          </p:nvPr>
        </p:nvSpPr>
        <p:spPr>
          <a:xfrm>
            <a:off x="5981700" y="6391531"/>
            <a:ext cx="5657017" cy="427989"/>
          </a:xfrm>
        </p:spPr>
        <p:txBody>
          <a:bodyPr lIns="91440" tIns="45720" rIns="91440" bIns="45720" anchor="t"/>
          <a:lstStyle/>
          <a:p>
            <a:pPr algn="ctr"/>
            <a:r>
              <a:rPr lang="en-US">
                <a:latin typeface="Arial Narrow"/>
              </a:rPr>
              <a:t>EEE 400: </a:t>
            </a:r>
            <a:r>
              <a:rPr lang="en-US" sz="1400">
                <a:latin typeface="Arial Narrow"/>
                <a:cs typeface="Times New Roman"/>
              </a:rPr>
              <a:t>Bangla Handwritten OCR: A Hybrid Deep Learning Approach</a:t>
            </a:r>
          </a:p>
          <a:p>
            <a:pPr algn="ctr"/>
            <a:endParaRPr lang="en-US"/>
          </a:p>
        </p:txBody>
      </p:sp>
      <p:sp>
        <p:nvSpPr>
          <p:cNvPr id="5" name="TextBox 4">
            <a:extLst>
              <a:ext uri="{FF2B5EF4-FFF2-40B4-BE49-F238E27FC236}">
                <a16:creationId xmlns:a16="http://schemas.microsoft.com/office/drawing/2014/main" id="{4C215004-8D35-5E7D-B30D-447F1A775F8F}"/>
              </a:ext>
            </a:extLst>
          </p:cNvPr>
          <p:cNvSpPr txBox="1"/>
          <p:nvPr/>
        </p:nvSpPr>
        <p:spPr>
          <a:xfrm>
            <a:off x="666591" y="1189055"/>
            <a:ext cx="322384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dirty="0">
                <a:solidFill>
                  <a:srgbClr val="C00000"/>
                </a:solidFill>
                <a:latin typeface="Georgia"/>
                <a:cs typeface="Arial"/>
              </a:rPr>
              <a:t>Motivation</a:t>
            </a:r>
            <a:endParaRPr lang="en-US" sz="2800" dirty="0">
              <a:solidFill>
                <a:srgbClr val="C00000"/>
              </a:solidFill>
              <a:latin typeface="Georgia"/>
            </a:endParaRPr>
          </a:p>
        </p:txBody>
      </p:sp>
    </p:spTree>
    <p:extLst>
      <p:ext uri="{BB962C8B-B14F-4D97-AF65-F5344CB8AC3E}">
        <p14:creationId xmlns:p14="http://schemas.microsoft.com/office/powerpoint/2010/main" val="1962182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EC05D-A30C-BE68-5515-12B1F5B619BE}"/>
              </a:ext>
            </a:extLst>
          </p:cNvPr>
          <p:cNvSpPr>
            <a:spLocks noGrp="1"/>
          </p:cNvSpPr>
          <p:nvPr>
            <p:ph type="title"/>
          </p:nvPr>
        </p:nvSpPr>
        <p:spPr/>
        <p:txBody>
          <a:bodyPr>
            <a:normAutofit/>
          </a:bodyPr>
          <a:lstStyle/>
          <a:p>
            <a:r>
              <a:rPr lang="en-US" dirty="0">
                <a:latin typeface="Georgia" panose="02040502050405020303" pitchFamily="18" charset="0"/>
              </a:rPr>
              <a:t>Outline of Presentation</a:t>
            </a:r>
          </a:p>
        </p:txBody>
      </p:sp>
      <p:sp>
        <p:nvSpPr>
          <p:cNvPr id="4" name="Date Placeholder 3">
            <a:extLst>
              <a:ext uri="{FF2B5EF4-FFF2-40B4-BE49-F238E27FC236}">
                <a16:creationId xmlns:a16="http://schemas.microsoft.com/office/drawing/2014/main" id="{6A9CAA8B-4A0A-8311-3130-0C2090990F84}"/>
              </a:ext>
            </a:extLst>
          </p:cNvPr>
          <p:cNvSpPr>
            <a:spLocks noGrp="1"/>
          </p:cNvSpPr>
          <p:nvPr>
            <p:ph type="dt" sz="half" idx="10"/>
          </p:nvPr>
        </p:nvSpPr>
        <p:spPr/>
        <p:txBody>
          <a:bodyPr/>
          <a:lstStyle/>
          <a:p>
            <a:r>
              <a:rPr lang="en-US"/>
              <a:t>Mr. John Doe (St ID: 1906XXX)</a:t>
            </a:r>
            <a:endParaRPr lang="en-BD" dirty="0"/>
          </a:p>
        </p:txBody>
      </p:sp>
      <p:graphicFrame>
        <p:nvGraphicFramePr>
          <p:cNvPr id="7" name="Content Placeholder 6">
            <a:extLst>
              <a:ext uri="{FF2B5EF4-FFF2-40B4-BE49-F238E27FC236}">
                <a16:creationId xmlns:a16="http://schemas.microsoft.com/office/drawing/2014/main" id="{2959713D-630A-B026-C460-F68BF7A09370}"/>
              </a:ext>
            </a:extLst>
          </p:cNvPr>
          <p:cNvGraphicFramePr>
            <a:graphicFrameLocks noGrp="1"/>
          </p:cNvGraphicFramePr>
          <p:nvPr>
            <p:ph sz="half" idx="1"/>
            <p:extLst>
              <p:ext uri="{D42A27DB-BD31-4B8C-83A1-F6EECF244321}">
                <p14:modId xmlns:p14="http://schemas.microsoft.com/office/powerpoint/2010/main" val="212846321"/>
              </p:ext>
            </p:extLst>
          </p:nvPr>
        </p:nvGraphicFramePr>
        <p:xfrm>
          <a:off x="338138" y="1401763"/>
          <a:ext cx="5303837" cy="4392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Footer Placeholder 5">
            <a:extLst>
              <a:ext uri="{FF2B5EF4-FFF2-40B4-BE49-F238E27FC236}">
                <a16:creationId xmlns:a16="http://schemas.microsoft.com/office/drawing/2014/main" id="{6CDC4A59-77A1-43AE-B6CC-57328DC3293C}"/>
              </a:ext>
            </a:extLst>
          </p:cNvPr>
          <p:cNvSpPr>
            <a:spLocks noGrp="1"/>
          </p:cNvSpPr>
          <p:nvPr>
            <p:ph type="ftr" sz="quarter" idx="11"/>
          </p:nvPr>
        </p:nvSpPr>
        <p:spPr>
          <a:xfrm>
            <a:off x="6103088" y="2924117"/>
            <a:ext cx="5592726" cy="1347903"/>
          </a:xfrm>
        </p:spPr>
        <p:txBody>
          <a:bodyPr/>
          <a:lstStyle/>
          <a:p>
            <a:pPr algn="ctr"/>
            <a:r>
              <a:rPr lang="en-US" dirty="0">
                <a:latin typeface="Times New Roman" panose="02020603050405020304" pitchFamily="18" charset="0"/>
                <a:cs typeface="Times New Roman" panose="02020603050405020304" pitchFamily="18" charset="0"/>
              </a:rPr>
              <a:t>EEE 400: </a:t>
            </a:r>
            <a:r>
              <a:rPr lang="en-US" sz="2400" b="1" i="0" kern="1400" spc="-50" dirty="0">
                <a:effectLst/>
                <a:latin typeface="Times New Roman" panose="02020603050405020304" pitchFamily="18" charset="0"/>
                <a:ea typeface="Times New Roman" panose="02020603050405020304" pitchFamily="18" charset="0"/>
                <a:cs typeface="Times New Roman" panose="02020603050405020304" pitchFamily="18" charset="0"/>
              </a:rPr>
              <a:t>Bangla Handwritten OCR: A Hybrid </a:t>
            </a:r>
            <a:r>
              <a:rPr lang="en-US" sz="24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Deep Learning</a:t>
            </a:r>
            <a:r>
              <a:rPr lang="en-US" sz="2400" b="1" i="0" kern="1400" spc="-50" dirty="0">
                <a:effectLst/>
                <a:latin typeface="Times New Roman" panose="02020603050405020304" pitchFamily="18" charset="0"/>
                <a:ea typeface="Times New Roman" panose="02020603050405020304" pitchFamily="18" charset="0"/>
                <a:cs typeface="Times New Roman" panose="02020603050405020304" pitchFamily="18" charset="0"/>
              </a:rPr>
              <a:t> Approach</a:t>
            </a:r>
            <a:endParaRPr lang="en-US" sz="2400" b="1" kern="1400" spc="-5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609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r>
              <a:rPr lang="en-US" dirty="0">
                <a:latin typeface="Georgia" panose="02040502050405020303" pitchFamily="18" charset="0"/>
              </a:rPr>
              <a:t>Results</a:t>
            </a:r>
            <a:endParaRPr lang="en-GB" dirty="0">
              <a:latin typeface="Georgia" panose="02040502050405020303" pitchFamily="18" charset="0"/>
            </a:endParaRPr>
          </a:p>
        </p:txBody>
      </p:sp>
      <p:sp>
        <p:nvSpPr>
          <p:cNvPr id="8" name="Content Placeholder 7">
            <a:extLst>
              <a:ext uri="{FF2B5EF4-FFF2-40B4-BE49-F238E27FC236}">
                <a16:creationId xmlns:a16="http://schemas.microsoft.com/office/drawing/2014/main" id="{8A4176D9-BDBF-5150-C10D-8777ED22DFD7}"/>
              </a:ext>
            </a:extLst>
          </p:cNvPr>
          <p:cNvSpPr>
            <a:spLocks noGrp="1"/>
          </p:cNvSpPr>
          <p:nvPr>
            <p:ph idx="1"/>
          </p:nvPr>
        </p:nvSpPr>
        <p:spPr>
          <a:xfrm>
            <a:off x="248329" y="1376925"/>
            <a:ext cx="5518151" cy="655076"/>
          </a:xfrm>
        </p:spPr>
        <p:txBody>
          <a:bodyPr vert="horz" lIns="91440" tIns="45720" rIns="91440" bIns="45720" rtlCol="0" anchor="t">
            <a:normAutofit/>
          </a:bodyPr>
          <a:lstStyle/>
          <a:p>
            <a:pPr marL="0" indent="0">
              <a:buNone/>
            </a:pPr>
            <a:r>
              <a:rPr lang="en-GB" dirty="0">
                <a:latin typeface="Times New Roman"/>
                <a:cs typeface="Times New Roman"/>
              </a:rPr>
              <a:t>For Detection Model:</a:t>
            </a: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26797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Sumaiya Salekin (St ID: 1806191)</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41</a:t>
            </a:fld>
            <a:endParaRPr lang="en-BD" dirty="0"/>
          </a:p>
        </p:txBody>
      </p:sp>
      <p:sp>
        <p:nvSpPr>
          <p:cNvPr id="9" name="Footer Placeholder 2">
            <a:extLst>
              <a:ext uri="{FF2B5EF4-FFF2-40B4-BE49-F238E27FC236}">
                <a16:creationId xmlns:a16="http://schemas.microsoft.com/office/drawing/2014/main" id="{1A1FF1CE-8B98-35D8-2606-0F8194E1E90E}"/>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
        <p:nvSpPr>
          <p:cNvPr id="12" name="Content Placeholder 7">
            <a:extLst>
              <a:ext uri="{FF2B5EF4-FFF2-40B4-BE49-F238E27FC236}">
                <a16:creationId xmlns:a16="http://schemas.microsoft.com/office/drawing/2014/main" id="{08C53E12-4048-4C9B-A5A8-4D8820D4AA5B}"/>
              </a:ext>
            </a:extLst>
          </p:cNvPr>
          <p:cNvSpPr txBox="1">
            <a:spLocks/>
          </p:cNvSpPr>
          <p:nvPr/>
        </p:nvSpPr>
        <p:spPr>
          <a:xfrm>
            <a:off x="1636647" y="3272665"/>
            <a:ext cx="5518151" cy="729007"/>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32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 name="Content Placeholder 7">
                <a:extLst>
                  <a:ext uri="{FF2B5EF4-FFF2-40B4-BE49-F238E27FC236}">
                    <a16:creationId xmlns:a16="http://schemas.microsoft.com/office/drawing/2014/main" id="{B54449CA-9874-4109-A91A-82CF58A7FCD4}"/>
                  </a:ext>
                </a:extLst>
              </p:cNvPr>
              <p:cNvSpPr txBox="1">
                <a:spLocks/>
              </p:cNvSpPr>
              <p:nvPr/>
            </p:nvSpPr>
            <p:spPr>
              <a:xfrm>
                <a:off x="664800" y="2051409"/>
                <a:ext cx="11039520" cy="4018034"/>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32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GB" sz="2400" dirty="0">
                    <a:latin typeface="Times New Roman" panose="02020603050405020304" pitchFamily="18" charset="0"/>
                    <a:cs typeface="Times New Roman" panose="02020603050405020304" pitchFamily="18" charset="0"/>
                  </a:rPr>
                  <a:t>Evaluation metrics:</a:t>
                </a:r>
              </a:p>
              <a:p>
                <a:r>
                  <a:rPr lang="en-US" sz="2400" dirty="0">
                    <a:latin typeface="Times New Roman" panose="02020603050405020304" pitchFamily="18" charset="0"/>
                    <a:cs typeface="Times New Roman" panose="02020603050405020304" pitchFamily="18" charset="0"/>
                  </a:rPr>
                  <a:t>Proportion of correctly detected text regions among </a:t>
                </a:r>
                <a:r>
                  <a:rPr lang="en-US" sz="2400" b="1" dirty="0">
                    <a:latin typeface="Times New Roman" panose="02020603050405020304" pitchFamily="18" charset="0"/>
                    <a:cs typeface="Times New Roman" panose="02020603050405020304" pitchFamily="18" charset="0"/>
                  </a:rPr>
                  <a:t>all detected regions</a:t>
                </a:r>
                <a:r>
                  <a:rPr lang="en-US" sz="2400" dirty="0">
                    <a:latin typeface="Times New Roman" panose="02020603050405020304" pitchFamily="18" charset="0"/>
                    <a:cs typeface="Times New Roman" panose="02020603050405020304" pitchFamily="18" charset="0"/>
                  </a:rPr>
                  <a:t>,</a:t>
                </a:r>
                <a:br>
                  <a:rPr lang="en-US" sz="2400" dirty="0">
                    <a:latin typeface="Times New Roman" panose="02020603050405020304" pitchFamily="18" charset="0"/>
                    <a:cs typeface="Times New Roman" panose="02020603050405020304" pitchFamily="18" charset="0"/>
                  </a:rPr>
                </a:br>
                <a:r>
                  <a:rPr lang="en-US" sz="2400" b="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𝑝𝑟𝑒𝑐𝑖𝑠𝑖𝑜𝑛</m:t>
                    </m:r>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𝑡𝑟𝑢𝑒</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𝑝𝑜𝑠𝑖𝑡𝑖𝑣𝑒𝑠</m:t>
                        </m:r>
                      </m:num>
                      <m:den>
                        <m:r>
                          <a:rPr lang="en-US" sz="2400" i="1">
                            <a:latin typeface="Cambria Math" panose="02040503050406030204" pitchFamily="18" charset="0"/>
                            <a:cs typeface="Times New Roman" panose="02020603050405020304" pitchFamily="18" charset="0"/>
                          </a:rPr>
                          <m:t>𝑡𝑟𝑢𝑒</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𝑝𝑜𝑠𝑖𝑡𝑖𝑣𝑒𝑠</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𝑓𝑎𝑙𝑠𝑒</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𝑝𝑜𝑠𝑖𝑡𝑖𝑣𝑒𝑠</m:t>
                        </m:r>
                      </m:den>
                    </m:f>
                  </m:oMath>
                </a14:m>
                <a:endParaRPr lang="en-GB"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Proportion of correctly detected text regions among </a:t>
                </a:r>
                <a:r>
                  <a:rPr lang="en-US" sz="2400" b="1" dirty="0">
                    <a:latin typeface="Times New Roman" panose="02020603050405020304" pitchFamily="18" charset="0"/>
                    <a:cs typeface="Times New Roman" panose="02020603050405020304" pitchFamily="18" charset="0"/>
                  </a:rPr>
                  <a:t>all actual text regions</a:t>
                </a:r>
                <a:r>
                  <a:rPr lang="en-US" sz="2400" dirty="0">
                    <a:latin typeface="Times New Roman" panose="02020603050405020304" pitchFamily="18" charset="0"/>
                    <a:cs typeface="Times New Roman" panose="02020603050405020304" pitchFamily="18" charset="0"/>
                  </a:rPr>
                  <a:t>,</a:t>
                </a:r>
                <a:br>
                  <a:rPr lang="en-US" sz="2400" dirty="0">
                    <a:latin typeface="Times New Roman" panose="02020603050405020304" pitchFamily="18" charset="0"/>
                    <a:cs typeface="Times New Roman" panose="02020603050405020304" pitchFamily="18" charset="0"/>
                  </a:rPr>
                </a:br>
                <a:r>
                  <a:rPr lang="en-US" sz="2400" b="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𝑟𝑒𝑐𝑎𝑙𝑙</m:t>
                    </m:r>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𝑡𝑟𝑢𝑒</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𝑝𝑜𝑠𝑖𝑡𝑖𝑣𝑒𝑠</m:t>
                        </m:r>
                      </m:num>
                      <m:den>
                        <m:r>
                          <a:rPr lang="en-US" sz="2400" i="1">
                            <a:latin typeface="Cambria Math" panose="02040503050406030204" pitchFamily="18" charset="0"/>
                            <a:cs typeface="Times New Roman" panose="02020603050405020304" pitchFamily="18" charset="0"/>
                          </a:rPr>
                          <m:t>𝑡𝑟𝑢𝑒</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𝑝𝑜𝑠𝑖𝑡𝑖𝑣𝑒𝑠</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𝑓𝑎𝑙𝑠𝑒</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𝑛𝑒𝑔𝑎𝑡𝑖𝑣𝑒</m:t>
                        </m:r>
                        <m:r>
                          <a:rPr lang="en-US" sz="2400" b="0" i="1" smtClean="0">
                            <a:latin typeface="Cambria Math" panose="02040503050406030204" pitchFamily="18" charset="0"/>
                            <a:cs typeface="Times New Roman" panose="02020603050405020304" pitchFamily="18" charset="0"/>
                          </a:rPr>
                          <m:t>𝑠</m:t>
                        </m:r>
                      </m:den>
                    </m:f>
                  </m:oMath>
                </a14:m>
                <a:endParaRPr lang="en-US" sz="2400" b="0" dirty="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Overlap between predicted box and ground truth box,</a:t>
                </a:r>
                <a:br>
                  <a:rPr lang="en-US" sz="2400" dirty="0">
                    <a:latin typeface="Times New Roman" panose="02020603050405020304" pitchFamily="18" charset="0"/>
                    <a:cs typeface="Times New Roman" panose="02020603050405020304" pitchFamily="18" charset="0"/>
                  </a:rPr>
                </a:br>
                <a:r>
                  <a:rPr lang="en-US" sz="2400" b="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𝐼𝑜𝑈</m:t>
                    </m:r>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i="1" smtClean="0">
                            <a:latin typeface="Cambria Math" panose="02040503050406030204" pitchFamily="18" charset="0"/>
                            <a:cs typeface="Times New Roman" panose="02020603050405020304" pitchFamily="18" charset="0"/>
                          </a:rPr>
                          <m:t>𝐴</m:t>
                        </m:r>
                        <m:r>
                          <a:rPr lang="en-US" sz="2400" b="0" i="1" smtClean="0">
                            <a:latin typeface="Cambria Math" panose="02040503050406030204" pitchFamily="18" charset="0"/>
                            <a:cs typeface="Times New Roman" panose="02020603050405020304" pitchFamily="18" charset="0"/>
                          </a:rPr>
                          <m:t>𝑟𝑒𝑎</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𝑜𝑓</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𝑜𝑣𝑒𝑟𝑙𝑎𝑝</m:t>
                        </m:r>
                      </m:num>
                      <m:den>
                        <m:r>
                          <a:rPr lang="en-US" sz="2400" b="0" i="1" smtClean="0">
                            <a:latin typeface="Cambria Math" panose="02040503050406030204" pitchFamily="18" charset="0"/>
                            <a:cs typeface="Times New Roman" panose="02020603050405020304" pitchFamily="18" charset="0"/>
                          </a:rPr>
                          <m:t>𝐴𝑟𝑒𝑎</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𝑜𝑓</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𝑈𝑛𝑖𝑜𝑛</m:t>
                        </m:r>
                      </m:den>
                    </m:f>
                  </m:oMath>
                </a14:m>
                <a:endParaRPr lang="en-US" sz="2400" b="0" dirty="0">
                  <a:latin typeface="Times New Roman" panose="02020603050405020304" pitchFamily="18" charset="0"/>
                  <a:cs typeface="Times New Roman" panose="02020603050405020304" pitchFamily="18" charset="0"/>
                </a:endParaRPr>
              </a:p>
            </p:txBody>
          </p:sp>
        </mc:Choice>
        <mc:Fallback>
          <p:sp>
            <p:nvSpPr>
              <p:cNvPr id="10" name="Content Placeholder 7">
                <a:extLst>
                  <a:ext uri="{FF2B5EF4-FFF2-40B4-BE49-F238E27FC236}">
                    <a16:creationId xmlns:a16="http://schemas.microsoft.com/office/drawing/2014/main" id="{B54449CA-9874-4109-A91A-82CF58A7FCD4}"/>
                  </a:ext>
                </a:extLst>
              </p:cNvPr>
              <p:cNvSpPr txBox="1">
                <a:spLocks noRot="1" noChangeAspect="1" noMove="1" noResize="1" noEditPoints="1" noAdjustHandles="1" noChangeArrowheads="1" noChangeShapeType="1" noTextEdit="1"/>
              </p:cNvSpPr>
              <p:nvPr/>
            </p:nvSpPr>
            <p:spPr>
              <a:xfrm>
                <a:off x="664800" y="2051409"/>
                <a:ext cx="11039520" cy="4018034"/>
              </a:xfrm>
              <a:prstGeom prst="rect">
                <a:avLst/>
              </a:prstGeom>
              <a:blipFill>
                <a:blip r:embed="rId2"/>
                <a:stretch>
                  <a:fillRect l="-828" t="-1214"/>
                </a:stretch>
              </a:blipFill>
            </p:spPr>
            <p:txBody>
              <a:bodyPr/>
              <a:lstStyle/>
              <a:p>
                <a:r>
                  <a:rPr lang="en-US">
                    <a:noFill/>
                  </a:rPr>
                  <a:t> </a:t>
                </a:r>
              </a:p>
            </p:txBody>
          </p:sp>
        </mc:Fallback>
      </mc:AlternateContent>
      <p:sp>
        <p:nvSpPr>
          <p:cNvPr id="11" name="Rectangle 1">
            <a:extLst>
              <a:ext uri="{FF2B5EF4-FFF2-40B4-BE49-F238E27FC236}">
                <a16:creationId xmlns:a16="http://schemas.microsoft.com/office/drawing/2014/main" id="{807D0E52-7A4E-4EFB-8773-12A8A78EC3A7}"/>
              </a:ext>
            </a:extLst>
          </p:cNvPr>
          <p:cNvSpPr>
            <a:spLocks noChangeArrowheads="1"/>
          </p:cNvSpPr>
          <p:nvPr/>
        </p:nvSpPr>
        <p:spPr bwMode="auto">
          <a:xfrm>
            <a:off x="4686300" y="35353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632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r>
              <a:rPr lang="en-US" dirty="0">
                <a:latin typeface="Georgia" panose="02040502050405020303" pitchFamily="18" charset="0"/>
              </a:rPr>
              <a:t>Results</a:t>
            </a:r>
            <a:endParaRPr lang="en-GB" dirty="0">
              <a:latin typeface="Georgia" panose="02040502050405020303" pitchFamily="18" charset="0"/>
            </a:endParaRPr>
          </a:p>
        </p:txBody>
      </p:sp>
      <p:sp>
        <p:nvSpPr>
          <p:cNvPr id="8" name="Content Placeholder 7">
            <a:extLst>
              <a:ext uri="{FF2B5EF4-FFF2-40B4-BE49-F238E27FC236}">
                <a16:creationId xmlns:a16="http://schemas.microsoft.com/office/drawing/2014/main" id="{8A4176D9-BDBF-5150-C10D-8777ED22DFD7}"/>
              </a:ext>
            </a:extLst>
          </p:cNvPr>
          <p:cNvSpPr>
            <a:spLocks noGrp="1"/>
          </p:cNvSpPr>
          <p:nvPr>
            <p:ph idx="1"/>
          </p:nvPr>
        </p:nvSpPr>
        <p:spPr>
          <a:xfrm>
            <a:off x="248329" y="1376925"/>
            <a:ext cx="5518151" cy="702844"/>
          </a:xfrm>
        </p:spPr>
        <p:txBody>
          <a:bodyPr vert="horz" lIns="91440" tIns="45720" rIns="91440" bIns="45720" rtlCol="0" anchor="t">
            <a:normAutofit/>
          </a:bodyPr>
          <a:lstStyle/>
          <a:p>
            <a:pPr marL="0" indent="0">
              <a:buNone/>
            </a:pPr>
            <a:r>
              <a:rPr lang="en-GB" dirty="0">
                <a:latin typeface="Times New Roman"/>
                <a:cs typeface="Times New Roman"/>
              </a:rPr>
              <a:t>For Detection Model:</a:t>
            </a: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40005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Sumaiya Salekin (St ID: 1806191)</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42</a:t>
            </a:fld>
            <a:endParaRPr lang="en-BD" dirty="0"/>
          </a:p>
        </p:txBody>
      </p:sp>
      <p:sp>
        <p:nvSpPr>
          <p:cNvPr id="9" name="Footer Placeholder 2">
            <a:extLst>
              <a:ext uri="{FF2B5EF4-FFF2-40B4-BE49-F238E27FC236}">
                <a16:creationId xmlns:a16="http://schemas.microsoft.com/office/drawing/2014/main" id="{1A1FF1CE-8B98-35D8-2606-0F8194E1E90E}"/>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pic>
        <p:nvPicPr>
          <p:cNvPr id="4" name="Picture 3" descr="A black text on a white background&#10;&#10;Description automatically generated">
            <a:extLst>
              <a:ext uri="{FF2B5EF4-FFF2-40B4-BE49-F238E27FC236}">
                <a16:creationId xmlns:a16="http://schemas.microsoft.com/office/drawing/2014/main" id="{C472CBB0-7E3C-9AD4-3DDD-A6596DF3DF66}"/>
              </a:ext>
            </a:extLst>
          </p:cNvPr>
          <p:cNvPicPr>
            <a:picLocks noChangeAspect="1"/>
          </p:cNvPicPr>
          <p:nvPr/>
        </p:nvPicPr>
        <p:blipFill>
          <a:blip r:embed="rId2"/>
          <a:stretch>
            <a:fillRect/>
          </a:stretch>
        </p:blipFill>
        <p:spPr>
          <a:xfrm>
            <a:off x="0" y="2577978"/>
            <a:ext cx="12192000" cy="1123798"/>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F1543BA9-D155-54AF-D995-D56CE838FCCB}"/>
              </a:ext>
            </a:extLst>
          </p:cNvPr>
          <p:cNvPicPr>
            <a:picLocks noChangeAspect="1"/>
          </p:cNvPicPr>
          <p:nvPr/>
        </p:nvPicPr>
        <p:blipFill>
          <a:blip r:embed="rId3"/>
          <a:stretch>
            <a:fillRect/>
          </a:stretch>
        </p:blipFill>
        <p:spPr>
          <a:xfrm>
            <a:off x="3290887" y="4690525"/>
            <a:ext cx="5381625" cy="933450"/>
          </a:xfrm>
          <a:prstGeom prst="rect">
            <a:avLst/>
          </a:prstGeom>
        </p:spPr>
      </p:pic>
      <p:sp>
        <p:nvSpPr>
          <p:cNvPr id="12" name="Content Placeholder 7">
            <a:extLst>
              <a:ext uri="{FF2B5EF4-FFF2-40B4-BE49-F238E27FC236}">
                <a16:creationId xmlns:a16="http://schemas.microsoft.com/office/drawing/2014/main" id="{08C53E12-4048-4C9B-A5A8-4D8820D4AA5B}"/>
              </a:ext>
            </a:extLst>
          </p:cNvPr>
          <p:cNvSpPr txBox="1">
            <a:spLocks/>
          </p:cNvSpPr>
          <p:nvPr/>
        </p:nvSpPr>
        <p:spPr>
          <a:xfrm>
            <a:off x="441960" y="4097582"/>
            <a:ext cx="11308080" cy="447013"/>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32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GB" sz="1800" dirty="0">
                <a:latin typeface="Times New Roman" panose="02020603050405020304" pitchFamily="18" charset="0"/>
                <a:cs typeface="Times New Roman" panose="02020603050405020304" pitchFamily="18" charset="0"/>
              </a:rPr>
              <a:t>Table-2: Comparison of best performing YOLOv8 variant fine-tuned on noiseless and noise augmented handwritten data</a:t>
            </a:r>
          </a:p>
        </p:txBody>
      </p:sp>
      <p:sp>
        <p:nvSpPr>
          <p:cNvPr id="13" name="Content Placeholder 7">
            <a:extLst>
              <a:ext uri="{FF2B5EF4-FFF2-40B4-BE49-F238E27FC236}">
                <a16:creationId xmlns:a16="http://schemas.microsoft.com/office/drawing/2014/main" id="{548E0DC3-07A7-4BD0-A15A-282B63051C04}"/>
              </a:ext>
            </a:extLst>
          </p:cNvPr>
          <p:cNvSpPr txBox="1">
            <a:spLocks/>
          </p:cNvSpPr>
          <p:nvPr/>
        </p:nvSpPr>
        <p:spPr>
          <a:xfrm>
            <a:off x="789779" y="2067989"/>
            <a:ext cx="10636633" cy="729007"/>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32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GB" sz="2000" dirty="0">
                <a:latin typeface="Times New Roman" panose="02020603050405020304" pitchFamily="18" charset="0"/>
                <a:cs typeface="Times New Roman" panose="02020603050405020304" pitchFamily="18" charset="0"/>
              </a:rPr>
              <a:t>Table-1: Performance of YOLOv8 trained variants without fine-tuning and tuning on handwritten data</a:t>
            </a:r>
          </a:p>
        </p:txBody>
      </p:sp>
    </p:spTree>
    <p:extLst>
      <p:ext uri="{BB962C8B-B14F-4D97-AF65-F5344CB8AC3E}">
        <p14:creationId xmlns:p14="http://schemas.microsoft.com/office/powerpoint/2010/main" val="2048165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r>
              <a:rPr lang="en-US" dirty="0">
                <a:latin typeface="Georgia" panose="02040502050405020303" pitchFamily="18" charset="0"/>
              </a:rPr>
              <a:t>Results</a:t>
            </a:r>
            <a:endParaRPr lang="en-GB" dirty="0">
              <a:latin typeface="Georgia" panose="02040502050405020303" pitchFamily="18" charset="0"/>
            </a:endParaRPr>
          </a:p>
        </p:txBody>
      </p:sp>
      <p:sp>
        <p:nvSpPr>
          <p:cNvPr id="8" name="Content Placeholder 7">
            <a:extLst>
              <a:ext uri="{FF2B5EF4-FFF2-40B4-BE49-F238E27FC236}">
                <a16:creationId xmlns:a16="http://schemas.microsoft.com/office/drawing/2014/main" id="{8A4176D9-BDBF-5150-C10D-8777ED22DFD7}"/>
              </a:ext>
            </a:extLst>
          </p:cNvPr>
          <p:cNvSpPr>
            <a:spLocks noGrp="1"/>
          </p:cNvSpPr>
          <p:nvPr>
            <p:ph idx="1"/>
          </p:nvPr>
        </p:nvSpPr>
        <p:spPr>
          <a:xfrm>
            <a:off x="248329" y="1376925"/>
            <a:ext cx="5518151" cy="702844"/>
          </a:xfrm>
        </p:spPr>
        <p:txBody>
          <a:bodyPr vert="horz" lIns="91440" tIns="45720" rIns="91440" bIns="45720" rtlCol="0" anchor="t">
            <a:normAutofit/>
          </a:bodyPr>
          <a:lstStyle/>
          <a:p>
            <a:pPr marL="0" indent="0">
              <a:buNone/>
            </a:pPr>
            <a:r>
              <a:rPr lang="en-GB" dirty="0">
                <a:latin typeface="Times New Roman"/>
                <a:cs typeface="Times New Roman"/>
              </a:rPr>
              <a:t>Observations</a:t>
            </a:r>
          </a:p>
        </p:txBody>
      </p:sp>
      <p:sp>
        <p:nvSpPr>
          <p:cNvPr id="13" name="Content Placeholder 7">
            <a:extLst>
              <a:ext uri="{FF2B5EF4-FFF2-40B4-BE49-F238E27FC236}">
                <a16:creationId xmlns:a16="http://schemas.microsoft.com/office/drawing/2014/main" id="{548E0DC3-07A7-4BD0-A15A-282B63051C04}"/>
              </a:ext>
            </a:extLst>
          </p:cNvPr>
          <p:cNvSpPr txBox="1">
            <a:spLocks/>
          </p:cNvSpPr>
          <p:nvPr/>
        </p:nvSpPr>
        <p:spPr>
          <a:xfrm>
            <a:off x="789779" y="2067989"/>
            <a:ext cx="10636633" cy="3530171"/>
          </a:xfrm>
          <a:prstGeom prst="rect">
            <a:avLst/>
          </a:prstGeom>
        </p:spPr>
        <p:txBody>
          <a:bodyPr vert="horz" lIns="91440" tIns="45720" rIns="91440" bIns="45720" rtlCol="0" anchor="t">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32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GB" sz="2000" dirty="0">
                <a:latin typeface="Times New Roman"/>
                <a:cs typeface="Arial"/>
              </a:rPr>
              <a:t>Based on these observations, the </a:t>
            </a:r>
            <a:r>
              <a:rPr lang="en-GB" sz="2000" b="1" dirty="0">
                <a:latin typeface="Times New Roman"/>
                <a:cs typeface="Arial"/>
              </a:rPr>
              <a:t>YOLOv8 Medium model fine-tuned on augmented handwritten data </a:t>
            </a:r>
            <a:r>
              <a:rPr lang="en-GB" sz="2000" dirty="0">
                <a:latin typeface="Times New Roman"/>
                <a:cs typeface="Arial"/>
              </a:rPr>
              <a:t>emerges as the best-performing model for our OCR pipeline, balancing high metrics and robustness in text detection tasks. </a:t>
            </a:r>
            <a:br>
              <a:rPr lang="en-GB" sz="2000" dirty="0">
                <a:latin typeface="Arial"/>
                <a:cs typeface="Arial"/>
              </a:rPr>
            </a:br>
            <a:endParaRPr lang="en-GB" sz="2000" dirty="0">
              <a:latin typeface="Arial"/>
              <a:cs typeface="Arial"/>
            </a:endParaRPr>
          </a:p>
        </p:txBody>
      </p:sp>
      <p:sp>
        <p:nvSpPr>
          <p:cNvPr id="11" name="Date Placeholder 2">
            <a:extLst>
              <a:ext uri="{FF2B5EF4-FFF2-40B4-BE49-F238E27FC236}">
                <a16:creationId xmlns:a16="http://schemas.microsoft.com/office/drawing/2014/main" id="{355E1AD4-672E-465E-A38D-B6B46484C0AA}"/>
              </a:ext>
            </a:extLst>
          </p:cNvPr>
          <p:cNvSpPr>
            <a:spLocks noGrp="1"/>
          </p:cNvSpPr>
          <p:nvPr>
            <p:ph type="dt" sz="half" idx="10"/>
          </p:nvPr>
        </p:nvSpPr>
        <p:spPr>
          <a:xfrm>
            <a:off x="2899149" y="6372123"/>
            <a:ext cx="340005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Sumaiya Salekin (St ID: 1806191)</a:t>
            </a:r>
            <a:endParaRPr lang="en-US" dirty="0">
              <a:effectLst/>
            </a:endParaRPr>
          </a:p>
        </p:txBody>
      </p:sp>
      <p:sp>
        <p:nvSpPr>
          <p:cNvPr id="14" name="Footer Placeholder 2">
            <a:extLst>
              <a:ext uri="{FF2B5EF4-FFF2-40B4-BE49-F238E27FC236}">
                <a16:creationId xmlns:a16="http://schemas.microsoft.com/office/drawing/2014/main" id="{972A3744-AE89-48D2-8061-93E99ED6037B}"/>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
        <p:nvSpPr>
          <p:cNvPr id="15" name="Slide Number Placeholder 4">
            <a:extLst>
              <a:ext uri="{FF2B5EF4-FFF2-40B4-BE49-F238E27FC236}">
                <a16:creationId xmlns:a16="http://schemas.microsoft.com/office/drawing/2014/main" id="{8E869FE0-9FB5-4308-8FE4-D19672DEE8AE}"/>
              </a:ext>
            </a:extLst>
          </p:cNvPr>
          <p:cNvSpPr>
            <a:spLocks noGrp="1"/>
          </p:cNvSpPr>
          <p:nvPr>
            <p:ph type="sldNum" sz="quarter" idx="12"/>
          </p:nvPr>
        </p:nvSpPr>
        <p:spPr>
          <a:xfrm>
            <a:off x="11426412" y="6396262"/>
            <a:ext cx="673041" cy="420001"/>
          </a:xfrm>
        </p:spPr>
        <p:txBody>
          <a:bodyPr/>
          <a:lstStyle/>
          <a:p>
            <a:fld id="{E9C29D53-9981-884B-B5B6-B5743DF81FD1}" type="slidenum">
              <a:rPr lang="en-BD" smtClean="0"/>
              <a:pPr/>
              <a:t>43</a:t>
            </a:fld>
            <a:endParaRPr lang="en-BD" dirty="0"/>
          </a:p>
        </p:txBody>
      </p:sp>
    </p:spTree>
    <p:extLst>
      <p:ext uri="{BB962C8B-B14F-4D97-AF65-F5344CB8AC3E}">
        <p14:creationId xmlns:p14="http://schemas.microsoft.com/office/powerpoint/2010/main" val="1568785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r>
              <a:rPr lang="en-US" dirty="0">
                <a:latin typeface="Georgia" panose="02040502050405020303" pitchFamily="18" charset="0"/>
              </a:rPr>
              <a:t>Results</a:t>
            </a:r>
            <a:endParaRPr lang="en-GB" dirty="0">
              <a:latin typeface="Georgia" panose="02040502050405020303" pitchFamily="18" charset="0"/>
            </a:endParaRPr>
          </a:p>
        </p:txBody>
      </p:sp>
      <p:sp>
        <p:nvSpPr>
          <p:cNvPr id="8" name="Content Placeholder 7">
            <a:extLst>
              <a:ext uri="{FF2B5EF4-FFF2-40B4-BE49-F238E27FC236}">
                <a16:creationId xmlns:a16="http://schemas.microsoft.com/office/drawing/2014/main" id="{8A4176D9-BDBF-5150-C10D-8777ED22DFD7}"/>
              </a:ext>
            </a:extLst>
          </p:cNvPr>
          <p:cNvSpPr>
            <a:spLocks noGrp="1"/>
          </p:cNvSpPr>
          <p:nvPr>
            <p:ph idx="1"/>
          </p:nvPr>
        </p:nvSpPr>
        <p:spPr>
          <a:xfrm>
            <a:off x="248329" y="1376925"/>
            <a:ext cx="5518151" cy="655076"/>
          </a:xfrm>
        </p:spPr>
        <p:txBody>
          <a:bodyPr vert="horz" lIns="91440" tIns="45720" rIns="91440" bIns="45720" rtlCol="0" anchor="t">
            <a:normAutofit/>
          </a:bodyPr>
          <a:lstStyle/>
          <a:p>
            <a:pPr marL="0" indent="0">
              <a:buNone/>
            </a:pPr>
            <a:r>
              <a:rPr lang="en-GB" dirty="0">
                <a:latin typeface="Times New Roman"/>
                <a:cs typeface="Times New Roman"/>
              </a:rPr>
              <a:t>For Recognition Model:</a:t>
            </a: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26797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Aye Thein </a:t>
            </a:r>
            <a:r>
              <a:rPr lang="en-US" sz="1800" kern="1200" dirty="0" err="1">
                <a:solidFill>
                  <a:srgbClr val="FFFFFF"/>
                </a:solidFill>
                <a:effectLst/>
                <a:latin typeface="Arial Narrow" panose="020B0606020202030204" pitchFamily="34" charset="0"/>
                <a:ea typeface="+mn-ea"/>
                <a:cs typeface="+mn-cs"/>
              </a:rPr>
              <a:t>Maung</a:t>
            </a:r>
            <a:r>
              <a:rPr lang="en-US" sz="1800" kern="1200" dirty="0">
                <a:solidFill>
                  <a:srgbClr val="FFFFFF"/>
                </a:solidFill>
                <a:effectLst/>
                <a:latin typeface="Arial Narrow" panose="020B0606020202030204" pitchFamily="34" charset="0"/>
                <a:ea typeface="+mn-ea"/>
                <a:cs typeface="+mn-cs"/>
              </a:rPr>
              <a:t> (St ID: 1806195)</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44</a:t>
            </a:fld>
            <a:endParaRPr lang="en-BD" dirty="0"/>
          </a:p>
        </p:txBody>
      </p:sp>
      <p:sp>
        <p:nvSpPr>
          <p:cNvPr id="9" name="Footer Placeholder 2">
            <a:extLst>
              <a:ext uri="{FF2B5EF4-FFF2-40B4-BE49-F238E27FC236}">
                <a16:creationId xmlns:a16="http://schemas.microsoft.com/office/drawing/2014/main" id="{1A1FF1CE-8B98-35D8-2606-0F8194E1E90E}"/>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
        <p:nvSpPr>
          <p:cNvPr id="12" name="Content Placeholder 7">
            <a:extLst>
              <a:ext uri="{FF2B5EF4-FFF2-40B4-BE49-F238E27FC236}">
                <a16:creationId xmlns:a16="http://schemas.microsoft.com/office/drawing/2014/main" id="{08C53E12-4048-4C9B-A5A8-4D8820D4AA5B}"/>
              </a:ext>
            </a:extLst>
          </p:cNvPr>
          <p:cNvSpPr txBox="1">
            <a:spLocks/>
          </p:cNvSpPr>
          <p:nvPr/>
        </p:nvSpPr>
        <p:spPr>
          <a:xfrm>
            <a:off x="1636647" y="3272665"/>
            <a:ext cx="5518151" cy="729007"/>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32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7">
                <a:extLst>
                  <a:ext uri="{FF2B5EF4-FFF2-40B4-BE49-F238E27FC236}">
                    <a16:creationId xmlns:a16="http://schemas.microsoft.com/office/drawing/2014/main" id="{B54449CA-9874-4109-A91A-82CF58A7FCD4}"/>
                  </a:ext>
                </a:extLst>
              </p:cNvPr>
              <p:cNvSpPr txBox="1">
                <a:spLocks/>
              </p:cNvSpPr>
              <p:nvPr/>
            </p:nvSpPr>
            <p:spPr>
              <a:xfrm>
                <a:off x="664800" y="2051409"/>
                <a:ext cx="11039520" cy="4018034"/>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32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GB" sz="2000" dirty="0">
                    <a:latin typeface="Times New Roman" panose="02020603050405020304" pitchFamily="18" charset="0"/>
                    <a:cs typeface="Times New Roman" panose="02020603050405020304" pitchFamily="18" charset="0"/>
                  </a:rPr>
                  <a:t>Evaluation metrics:</a:t>
                </a:r>
              </a:p>
              <a:p>
                <a:r>
                  <a:rPr lang="en-US" sz="2000" dirty="0">
                    <a:latin typeface="Times New Roman" panose="02020603050405020304" pitchFamily="18" charset="0"/>
                    <a:cs typeface="Times New Roman" panose="02020603050405020304" pitchFamily="18" charset="0"/>
                  </a:rPr>
                  <a:t>Proportion of correctly recognized characters among </a:t>
                </a:r>
                <a:r>
                  <a:rPr lang="en-US" sz="2000" b="1" dirty="0">
                    <a:latin typeface="Times New Roman" panose="02020603050405020304" pitchFamily="18" charset="0"/>
                    <a:cs typeface="Times New Roman" panose="02020603050405020304" pitchFamily="18" charset="0"/>
                  </a:rPr>
                  <a:t>all recognized characters</a:t>
                </a:r>
                <a:r>
                  <a:rPr lang="en-US" sz="2000" dirty="0">
                    <a:latin typeface="Times New Roman" panose="02020603050405020304" pitchFamily="18" charset="0"/>
                    <a:cs typeface="Times New Roman" panose="02020603050405020304" pitchFamily="18" charset="0"/>
                  </a:rPr>
                  <a:t>,</a:t>
                </a:r>
                <a:br>
                  <a:rPr lang="en-US" sz="2000" dirty="0">
                    <a:latin typeface="Times New Roman" panose="02020603050405020304" pitchFamily="18" charset="0"/>
                    <a:cs typeface="Times New Roman" panose="02020603050405020304" pitchFamily="18" charset="0"/>
                  </a:rPr>
                </a:br>
                <a:r>
                  <a:rPr lang="en-US" sz="2000" b="0" dirty="0">
                    <a:cs typeface="Times New Roman" panose="02020603050405020304" pitchFamily="18" charset="0"/>
                  </a:rPr>
                  <a: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𝑝𝑟𝑒𝑐𝑖𝑠𝑖𝑜𝑛</m:t>
                    </m:r>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panose="02040503050406030204" pitchFamily="18" charset="0"/>
                            <a:cs typeface="Times New Roman" panose="02020603050405020304" pitchFamily="18" charset="0"/>
                          </a:rPr>
                        </m:ctrlPr>
                      </m:fPr>
                      <m:num>
                        <m:r>
                          <a:rPr lang="en-US" sz="2000" i="1">
                            <a:latin typeface="Cambria Math" panose="02040503050406030204" pitchFamily="18" charset="0"/>
                            <a:cs typeface="Times New Roman" panose="02020603050405020304" pitchFamily="18" charset="0"/>
                          </a:rPr>
                          <m:t>𝑡𝑟𝑢𝑒</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𝑝𝑜𝑠𝑖𝑡𝑖𝑣𝑒𝑠</m:t>
                        </m:r>
                      </m:num>
                      <m:den>
                        <m:r>
                          <a:rPr lang="en-US" sz="2000" i="1">
                            <a:latin typeface="Cambria Math" panose="02040503050406030204" pitchFamily="18" charset="0"/>
                            <a:cs typeface="Times New Roman" panose="02020603050405020304" pitchFamily="18" charset="0"/>
                          </a:rPr>
                          <m:t>𝑡𝑟𝑢𝑒</m:t>
                        </m:r>
                        <m:r>
                          <a:rPr lang="en-US" sz="2000" i="1">
                            <a:latin typeface="Cambria Math" panose="02040503050406030204" pitchFamily="18" charset="0"/>
                            <a:cs typeface="Times New Roman" panose="02020603050405020304" pitchFamily="18" charset="0"/>
                          </a:rPr>
                          <m:t> </m:t>
                        </m:r>
                        <m:r>
                          <a:rPr lang="en-US" sz="2000" i="1">
                            <a:latin typeface="Cambria Math" panose="02040503050406030204" pitchFamily="18" charset="0"/>
                            <a:cs typeface="Times New Roman" panose="02020603050405020304" pitchFamily="18" charset="0"/>
                          </a:rPr>
                          <m:t>𝑝𝑜𝑠𝑖𝑡𝑖𝑣𝑒𝑠</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𝑓𝑎𝑙𝑠𝑒</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𝑝𝑜𝑠𝑖𝑡𝑖𝑣𝑒𝑠</m:t>
                        </m:r>
                      </m:den>
                    </m:f>
                  </m:oMath>
                </a14:m>
                <a:endParaRPr lang="en-GB"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Proportion of correctly recognized characters among </a:t>
                </a:r>
                <a:r>
                  <a:rPr lang="en-US" sz="2000" b="1" dirty="0">
                    <a:latin typeface="Times New Roman" panose="02020603050405020304" pitchFamily="18" charset="0"/>
                    <a:cs typeface="Times New Roman" panose="02020603050405020304" pitchFamily="18" charset="0"/>
                  </a:rPr>
                  <a:t>all actual </a:t>
                </a:r>
                <a:r>
                  <a:rPr lang="en-US" sz="2000" dirty="0">
                    <a:latin typeface="Times New Roman" panose="02020603050405020304" pitchFamily="18" charset="0"/>
                    <a:cs typeface="Times New Roman" panose="02020603050405020304" pitchFamily="18" charset="0"/>
                  </a:rPr>
                  <a:t>characters ,</a:t>
                </a:r>
                <a:br>
                  <a:rPr lang="en-US" sz="2000" dirty="0">
                    <a:latin typeface="Times New Roman" panose="02020603050405020304" pitchFamily="18" charset="0"/>
                    <a:cs typeface="Times New Roman" panose="02020603050405020304" pitchFamily="18" charset="0"/>
                  </a:rPr>
                </a:br>
                <a:r>
                  <a:rPr lang="en-US" sz="2000" b="0" dirty="0">
                    <a:cs typeface="Times New Roman" panose="02020603050405020304" pitchFamily="18" charset="0"/>
                  </a:rPr>
                  <a: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𝑟𝑒𝑐𝑎𝑙𝑙</m:t>
                    </m:r>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panose="02040503050406030204" pitchFamily="18" charset="0"/>
                            <a:cs typeface="Times New Roman" panose="02020603050405020304" pitchFamily="18" charset="0"/>
                          </a:rPr>
                        </m:ctrlPr>
                      </m:fPr>
                      <m:num>
                        <m:r>
                          <a:rPr lang="en-US" sz="2000" i="1">
                            <a:latin typeface="Cambria Math" panose="02040503050406030204" pitchFamily="18" charset="0"/>
                            <a:cs typeface="Times New Roman" panose="02020603050405020304" pitchFamily="18" charset="0"/>
                          </a:rPr>
                          <m:t>𝑡𝑟𝑢𝑒</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𝑝𝑜𝑠𝑖𝑡𝑖𝑣𝑒𝑠</m:t>
                        </m:r>
                      </m:num>
                      <m:den>
                        <m:r>
                          <a:rPr lang="en-US" sz="2000" i="1">
                            <a:latin typeface="Cambria Math" panose="02040503050406030204" pitchFamily="18" charset="0"/>
                            <a:cs typeface="Times New Roman" panose="02020603050405020304" pitchFamily="18" charset="0"/>
                          </a:rPr>
                          <m:t>𝑡𝑟𝑢𝑒</m:t>
                        </m:r>
                        <m:r>
                          <a:rPr lang="en-US" sz="2000" i="1">
                            <a:latin typeface="Cambria Math" panose="02040503050406030204" pitchFamily="18" charset="0"/>
                            <a:cs typeface="Times New Roman" panose="02020603050405020304" pitchFamily="18" charset="0"/>
                          </a:rPr>
                          <m:t> </m:t>
                        </m:r>
                        <m:r>
                          <a:rPr lang="en-US" sz="2000" i="1">
                            <a:latin typeface="Cambria Math" panose="02040503050406030204" pitchFamily="18" charset="0"/>
                            <a:cs typeface="Times New Roman" panose="02020603050405020304" pitchFamily="18" charset="0"/>
                          </a:rPr>
                          <m:t>𝑝𝑜𝑠𝑖𝑡𝑖𝑣𝑒𝑠</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𝑓𝑎𝑙𝑠𝑒</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𝑛𝑒𝑔𝑎𝑡𝑖𝑣𝑒𝑠</m:t>
                        </m:r>
                      </m:den>
                    </m:f>
                  </m:oMath>
                </a14:m>
                <a:endParaRPr lang="en-US" sz="2000" b="0" dirty="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Harmonic mean of precision and recall,</a:t>
                </a:r>
                <a:br>
                  <a:rPr lang="en-US" sz="2000" dirty="0">
                    <a:latin typeface="Times New Roman" panose="02020603050405020304" pitchFamily="18" charset="0"/>
                    <a:cs typeface="Times New Roman" panose="02020603050405020304" pitchFamily="18" charset="0"/>
                  </a:rPr>
                </a:br>
                <a:r>
                  <a:rPr lang="en-US" sz="2000" b="0" dirty="0">
                    <a:cs typeface="Times New Roman" panose="02020603050405020304" pitchFamily="18" charset="0"/>
                  </a:rPr>
                  <a: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𝐹</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𝑠𝑐𝑜𝑟𝑒</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2</m:t>
                    </m:r>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panose="02040503050406030204" pitchFamily="18" charset="0"/>
                            <a:cs typeface="Times New Roman" panose="02020603050405020304" pitchFamily="18" charset="0"/>
                          </a:rPr>
                        </m:ctrlPr>
                      </m:fPr>
                      <m:num>
                        <m:r>
                          <a:rPr lang="en-US" sz="2000" b="0" i="1" smtClean="0">
                            <a:latin typeface="Cambria Math" panose="02040503050406030204" pitchFamily="18" charset="0"/>
                            <a:cs typeface="Times New Roman" panose="02020603050405020304" pitchFamily="18" charset="0"/>
                          </a:rPr>
                          <m:t>𝑃𝑟𝑒𝑐𝑖𝑠𝑖𝑜𝑛</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𝑅𝑒𝑐𝑎𝑙𝑙</m:t>
                        </m:r>
                      </m:num>
                      <m:den>
                        <m:r>
                          <a:rPr lang="en-US" sz="2000" i="1">
                            <a:latin typeface="Cambria Math" panose="02040503050406030204" pitchFamily="18" charset="0"/>
                            <a:cs typeface="Times New Roman" panose="02020603050405020304" pitchFamily="18" charset="0"/>
                          </a:rPr>
                          <m:t>𝑃𝑟𝑒𝑐𝑖𝑠𝑖𝑜𝑛</m:t>
                        </m:r>
                        <m:r>
                          <a:rPr lang="en-US" sz="2000" b="0" i="1" smtClean="0">
                            <a:latin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𝑅𝑒𝑐𝑎𝑙𝑙</m:t>
                        </m:r>
                      </m:den>
                    </m:f>
                  </m:oMath>
                </a14:m>
                <a:endParaRPr lang="en-US" sz="2000" b="0" dirty="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Proportion of correctly recognized characters among </a:t>
                </a:r>
                <a:r>
                  <a:rPr lang="en-US" sz="2000" b="1" dirty="0">
                    <a:latin typeface="Times New Roman" panose="02020603050405020304" pitchFamily="18" charset="0"/>
                    <a:cs typeface="Times New Roman" panose="02020603050405020304" pitchFamily="18" charset="0"/>
                  </a:rPr>
                  <a:t>all characters</a:t>
                </a:r>
                <a:r>
                  <a:rPr lang="en-US" sz="2000" dirty="0">
                    <a:latin typeface="Times New Roman" panose="02020603050405020304" pitchFamily="18" charset="0"/>
                    <a:cs typeface="Times New Roman" panose="02020603050405020304" pitchFamily="18" charset="0"/>
                  </a:rPr>
                  <a:t>,</a:t>
                </a:r>
                <a:br>
                  <a:rPr lang="en-US" sz="2000" dirty="0">
                    <a:latin typeface="Times New Roman" panose="02020603050405020304" pitchFamily="18" charset="0"/>
                    <a:cs typeface="Times New Roman" panose="02020603050405020304" pitchFamily="18" charset="0"/>
                  </a:rPr>
                </a:br>
                <a:r>
                  <a:rPr lang="en-US" sz="2000" b="0" dirty="0">
                    <a:cs typeface="Times New Roman" panose="02020603050405020304" pitchFamily="18" charset="0"/>
                  </a:rPr>
                  <a: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𝐴𝑐𝑐𝑢𝑟𝑎𝑐𝑦</m:t>
                    </m:r>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panose="02040503050406030204" pitchFamily="18" charset="0"/>
                            <a:cs typeface="Times New Roman" panose="02020603050405020304" pitchFamily="18" charset="0"/>
                          </a:rPr>
                        </m:ctrlPr>
                      </m:fPr>
                      <m:num>
                        <m:r>
                          <a:rPr lang="en-US" sz="2000" i="1">
                            <a:latin typeface="Cambria Math" panose="02040503050406030204" pitchFamily="18" charset="0"/>
                            <a:cs typeface="Times New Roman" panose="02020603050405020304" pitchFamily="18" charset="0"/>
                          </a:rPr>
                          <m:t>𝑡𝑟𝑢𝑒</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𝑝𝑜𝑠𝑖𝑡𝑖𝑣𝑒𝑠</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𝑡𝑟𝑢𝑒</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𝑛𝑒𝑔𝑎𝑡𝑖𝑣𝑒𝑠</m:t>
                        </m:r>
                      </m:num>
                      <m:den>
                        <m:r>
                          <a:rPr lang="en-US" sz="2000" i="1" smtClean="0">
                            <a:latin typeface="Cambria Math" panose="02040503050406030204" pitchFamily="18" charset="0"/>
                            <a:cs typeface="Times New Roman" panose="02020603050405020304" pitchFamily="18" charset="0"/>
                          </a:rPr>
                          <m:t>𝑇</m:t>
                        </m:r>
                        <m:r>
                          <a:rPr lang="en-US" sz="2000" b="0" i="1" smtClean="0">
                            <a:latin typeface="Cambria Math" panose="02040503050406030204" pitchFamily="18" charset="0"/>
                            <a:cs typeface="Times New Roman" panose="02020603050405020304" pitchFamily="18" charset="0"/>
                          </a:rPr>
                          <m:t>𝑜𝑡𝑎𝑙</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𝑝𝑜𝑝𝑢𝑙𝑎𝑡𝑖𝑜𝑛</m:t>
                        </m:r>
                      </m:den>
                    </m:f>
                  </m:oMath>
                </a14:m>
                <a:endParaRPr lang="en-US" sz="2400" b="0" dirty="0">
                  <a:latin typeface="Times New Roman" panose="02020603050405020304" pitchFamily="18" charset="0"/>
                  <a:cs typeface="Times New Roman" panose="02020603050405020304" pitchFamily="18" charset="0"/>
                </a:endParaRPr>
              </a:p>
            </p:txBody>
          </p:sp>
        </mc:Choice>
        <mc:Fallback xmlns="">
          <p:sp>
            <p:nvSpPr>
              <p:cNvPr id="10" name="Content Placeholder 7">
                <a:extLst>
                  <a:ext uri="{FF2B5EF4-FFF2-40B4-BE49-F238E27FC236}">
                    <a16:creationId xmlns:a16="http://schemas.microsoft.com/office/drawing/2014/main" id="{B54449CA-9874-4109-A91A-82CF58A7FCD4}"/>
                  </a:ext>
                </a:extLst>
              </p:cNvPr>
              <p:cNvSpPr txBox="1">
                <a:spLocks noRot="1" noChangeAspect="1" noMove="1" noResize="1" noEditPoints="1" noAdjustHandles="1" noChangeArrowheads="1" noChangeShapeType="1" noTextEdit="1"/>
              </p:cNvSpPr>
              <p:nvPr/>
            </p:nvSpPr>
            <p:spPr>
              <a:xfrm>
                <a:off x="664800" y="2051409"/>
                <a:ext cx="11039520" cy="4018034"/>
              </a:xfrm>
              <a:prstGeom prst="rect">
                <a:avLst/>
              </a:prstGeom>
              <a:blipFill>
                <a:blip r:embed="rId2"/>
                <a:stretch>
                  <a:fillRect l="-607" t="-910"/>
                </a:stretch>
              </a:blipFill>
            </p:spPr>
            <p:txBody>
              <a:bodyPr/>
              <a:lstStyle/>
              <a:p>
                <a:r>
                  <a:rPr lang="en-US">
                    <a:noFill/>
                  </a:rPr>
                  <a:t> </a:t>
                </a:r>
              </a:p>
            </p:txBody>
          </p:sp>
        </mc:Fallback>
      </mc:AlternateContent>
      <p:sp>
        <p:nvSpPr>
          <p:cNvPr id="11" name="Rectangle 1">
            <a:extLst>
              <a:ext uri="{FF2B5EF4-FFF2-40B4-BE49-F238E27FC236}">
                <a16:creationId xmlns:a16="http://schemas.microsoft.com/office/drawing/2014/main" id="{807D0E52-7A4E-4EFB-8773-12A8A78EC3A7}"/>
              </a:ext>
            </a:extLst>
          </p:cNvPr>
          <p:cNvSpPr>
            <a:spLocks noChangeArrowheads="1"/>
          </p:cNvSpPr>
          <p:nvPr/>
        </p:nvSpPr>
        <p:spPr bwMode="auto">
          <a:xfrm>
            <a:off x="4686300" y="35353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22825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a:xfrm>
            <a:off x="329609" y="213207"/>
            <a:ext cx="11546958" cy="729006"/>
          </a:xfrm>
        </p:spPr>
        <p:txBody>
          <a:bodyPr/>
          <a:lstStyle/>
          <a:p>
            <a:r>
              <a:rPr lang="en-US" dirty="0">
                <a:latin typeface="Georgia" panose="02040502050405020303" pitchFamily="18" charset="0"/>
              </a:rPr>
              <a:t>Results</a:t>
            </a:r>
            <a:endParaRPr lang="en-GB" dirty="0">
              <a:latin typeface="Georgia" panose="02040502050405020303" pitchFamily="18" charset="0"/>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44509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Aye Thein </a:t>
            </a:r>
            <a:r>
              <a:rPr lang="en-US" sz="1800" kern="1200" dirty="0" err="1">
                <a:solidFill>
                  <a:srgbClr val="FFFFFF"/>
                </a:solidFill>
                <a:effectLst/>
                <a:latin typeface="Arial Narrow" panose="020B0606020202030204" pitchFamily="34" charset="0"/>
                <a:ea typeface="+mn-ea"/>
                <a:cs typeface="+mn-cs"/>
              </a:rPr>
              <a:t>Maung</a:t>
            </a:r>
            <a:r>
              <a:rPr lang="en-US" sz="1800" kern="1200" dirty="0">
                <a:solidFill>
                  <a:srgbClr val="FFFFFF"/>
                </a:solidFill>
                <a:effectLst/>
                <a:latin typeface="Arial Narrow" panose="020B0606020202030204" pitchFamily="34" charset="0"/>
                <a:ea typeface="+mn-ea"/>
                <a:cs typeface="+mn-cs"/>
              </a:rPr>
              <a:t> (St ID: 1806195)</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45</a:t>
            </a:fld>
            <a:endParaRPr lang="en-BD" dirty="0"/>
          </a:p>
        </p:txBody>
      </p:sp>
      <p:sp>
        <p:nvSpPr>
          <p:cNvPr id="7" name="Text Placeholder 17">
            <a:extLst>
              <a:ext uri="{FF2B5EF4-FFF2-40B4-BE49-F238E27FC236}">
                <a16:creationId xmlns:a16="http://schemas.microsoft.com/office/drawing/2014/main" id="{61D5B4FA-CD24-4188-96BB-25AE5622843E}"/>
              </a:ext>
            </a:extLst>
          </p:cNvPr>
          <p:cNvSpPr txBox="1">
            <a:spLocks/>
          </p:cNvSpPr>
          <p:nvPr/>
        </p:nvSpPr>
        <p:spPr>
          <a:xfrm>
            <a:off x="312979" y="855377"/>
            <a:ext cx="11249099" cy="491964"/>
          </a:xfrm>
          <a:prstGeom prst="rect">
            <a:avLst/>
          </a:prstGeom>
        </p:spPr>
        <p:txBody>
          <a:bodyPr>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GB" sz="2400" dirty="0">
                <a:latin typeface="Times New Roman" panose="02020603050405020304" pitchFamily="18" charset="0"/>
                <a:cs typeface="Times New Roman" panose="02020603050405020304" pitchFamily="18" charset="0"/>
              </a:rPr>
              <a:t>Performance of different recognition model trained on isolated character images</a:t>
            </a:r>
          </a:p>
        </p:txBody>
      </p:sp>
      <p:sp>
        <p:nvSpPr>
          <p:cNvPr id="9" name="Footer Placeholder 2">
            <a:extLst>
              <a:ext uri="{FF2B5EF4-FFF2-40B4-BE49-F238E27FC236}">
                <a16:creationId xmlns:a16="http://schemas.microsoft.com/office/drawing/2014/main" id="{A61258E2-A1D3-1C3F-8521-632FEF44BFC4}"/>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
        <p:nvSpPr>
          <p:cNvPr id="13" name="Content Placeholder 7">
            <a:extLst>
              <a:ext uri="{FF2B5EF4-FFF2-40B4-BE49-F238E27FC236}">
                <a16:creationId xmlns:a16="http://schemas.microsoft.com/office/drawing/2014/main" id="{097E08D8-3524-4E79-831C-73491C0BE73C}"/>
              </a:ext>
            </a:extLst>
          </p:cNvPr>
          <p:cNvSpPr txBox="1">
            <a:spLocks/>
          </p:cNvSpPr>
          <p:nvPr/>
        </p:nvSpPr>
        <p:spPr>
          <a:xfrm>
            <a:off x="349644" y="1507453"/>
            <a:ext cx="3555247" cy="491964"/>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32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buFont typeface="Garamond" pitchFamily="18" charset="0"/>
              <a:buNone/>
            </a:pPr>
            <a:r>
              <a:rPr lang="en-GB" sz="1600" dirty="0">
                <a:latin typeface="Times New Roman" panose="02020603050405020304" pitchFamily="18" charset="0"/>
                <a:cs typeface="Times New Roman" panose="02020603050405020304" pitchFamily="18" charset="0"/>
              </a:rPr>
              <a:t>Table1: Grapheme Root Metrics</a:t>
            </a:r>
          </a:p>
        </p:txBody>
      </p:sp>
      <p:pic>
        <p:nvPicPr>
          <p:cNvPr id="6" name="Picture 5">
            <a:extLst>
              <a:ext uri="{FF2B5EF4-FFF2-40B4-BE49-F238E27FC236}">
                <a16:creationId xmlns:a16="http://schemas.microsoft.com/office/drawing/2014/main" id="{B2233FE0-09C9-4488-9E52-A7FAE966CE8E}"/>
              </a:ext>
            </a:extLst>
          </p:cNvPr>
          <p:cNvPicPr>
            <a:picLocks noChangeAspect="1"/>
          </p:cNvPicPr>
          <p:nvPr/>
        </p:nvPicPr>
        <p:blipFill rotWithShape="1">
          <a:blip r:embed="rId2"/>
          <a:srcRect l="-1" r="311"/>
          <a:stretch/>
        </p:blipFill>
        <p:spPr>
          <a:xfrm>
            <a:off x="93637" y="1986931"/>
            <a:ext cx="4067260" cy="4283594"/>
          </a:xfrm>
          <a:prstGeom prst="rect">
            <a:avLst/>
          </a:prstGeom>
        </p:spPr>
      </p:pic>
      <p:pic>
        <p:nvPicPr>
          <p:cNvPr id="10" name="Picture 9">
            <a:extLst>
              <a:ext uri="{FF2B5EF4-FFF2-40B4-BE49-F238E27FC236}">
                <a16:creationId xmlns:a16="http://schemas.microsoft.com/office/drawing/2014/main" id="{F66B102C-2CBA-4903-AE6D-6725EEC42045}"/>
              </a:ext>
            </a:extLst>
          </p:cNvPr>
          <p:cNvPicPr>
            <a:picLocks noChangeAspect="1"/>
          </p:cNvPicPr>
          <p:nvPr/>
        </p:nvPicPr>
        <p:blipFill rotWithShape="1">
          <a:blip r:embed="rId3"/>
          <a:srcRect r="6144"/>
          <a:stretch/>
        </p:blipFill>
        <p:spPr>
          <a:xfrm>
            <a:off x="4252144" y="2026339"/>
            <a:ext cx="3778961" cy="4244186"/>
          </a:xfrm>
          <a:prstGeom prst="rect">
            <a:avLst/>
          </a:prstGeom>
        </p:spPr>
      </p:pic>
      <p:pic>
        <p:nvPicPr>
          <p:cNvPr id="14" name="Picture 13">
            <a:extLst>
              <a:ext uri="{FF2B5EF4-FFF2-40B4-BE49-F238E27FC236}">
                <a16:creationId xmlns:a16="http://schemas.microsoft.com/office/drawing/2014/main" id="{7ACA4E7A-8EEA-481A-85C6-21AC83D18A01}"/>
              </a:ext>
            </a:extLst>
          </p:cNvPr>
          <p:cNvPicPr>
            <a:picLocks noChangeAspect="1"/>
          </p:cNvPicPr>
          <p:nvPr/>
        </p:nvPicPr>
        <p:blipFill rotWithShape="1">
          <a:blip r:embed="rId4"/>
          <a:srcRect r="12324"/>
          <a:stretch/>
        </p:blipFill>
        <p:spPr>
          <a:xfrm>
            <a:off x="8165633" y="2052801"/>
            <a:ext cx="4026367" cy="4096054"/>
          </a:xfrm>
          <a:prstGeom prst="rect">
            <a:avLst/>
          </a:prstGeom>
        </p:spPr>
      </p:pic>
      <p:cxnSp>
        <p:nvCxnSpPr>
          <p:cNvPr id="18" name="Straight Connector 17">
            <a:extLst>
              <a:ext uri="{FF2B5EF4-FFF2-40B4-BE49-F238E27FC236}">
                <a16:creationId xmlns:a16="http://schemas.microsoft.com/office/drawing/2014/main" id="{E059C2D8-A5C7-4DB4-81E7-61A9D76F6DDF}"/>
              </a:ext>
            </a:extLst>
          </p:cNvPr>
          <p:cNvCxnSpPr/>
          <p:nvPr/>
        </p:nvCxnSpPr>
        <p:spPr>
          <a:xfrm>
            <a:off x="4160897" y="1656080"/>
            <a:ext cx="0" cy="4614445"/>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47E587E9-816D-4C23-852C-2E5F78CA9E7E}"/>
              </a:ext>
            </a:extLst>
          </p:cNvPr>
          <p:cNvCxnSpPr/>
          <p:nvPr/>
        </p:nvCxnSpPr>
        <p:spPr>
          <a:xfrm>
            <a:off x="8016242" y="1605280"/>
            <a:ext cx="0" cy="4614445"/>
          </a:xfrm>
          <a:prstGeom prst="line">
            <a:avLst/>
          </a:prstGeom>
        </p:spPr>
        <p:style>
          <a:lnRef idx="3">
            <a:schemeClr val="dk1"/>
          </a:lnRef>
          <a:fillRef idx="0">
            <a:schemeClr val="dk1"/>
          </a:fillRef>
          <a:effectRef idx="2">
            <a:schemeClr val="dk1"/>
          </a:effectRef>
          <a:fontRef idx="minor">
            <a:schemeClr val="tx1"/>
          </a:fontRef>
        </p:style>
      </p:cxnSp>
      <p:sp>
        <p:nvSpPr>
          <p:cNvPr id="22" name="Content Placeholder 7">
            <a:extLst>
              <a:ext uri="{FF2B5EF4-FFF2-40B4-BE49-F238E27FC236}">
                <a16:creationId xmlns:a16="http://schemas.microsoft.com/office/drawing/2014/main" id="{4A25DD42-C139-4052-843E-BE7771958EAF}"/>
              </a:ext>
            </a:extLst>
          </p:cNvPr>
          <p:cNvSpPr txBox="1">
            <a:spLocks/>
          </p:cNvSpPr>
          <p:nvPr/>
        </p:nvSpPr>
        <p:spPr>
          <a:xfrm>
            <a:off x="4356570" y="1507453"/>
            <a:ext cx="3555247" cy="491964"/>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32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buFont typeface="Garamond" pitchFamily="18" charset="0"/>
              <a:buNone/>
            </a:pPr>
            <a:r>
              <a:rPr lang="en-GB" sz="1600" dirty="0">
                <a:latin typeface="Times New Roman" panose="02020603050405020304" pitchFamily="18" charset="0"/>
                <a:cs typeface="Times New Roman" panose="02020603050405020304" pitchFamily="18" charset="0"/>
              </a:rPr>
              <a:t>Table2: Vowel Diacritic Metrics</a:t>
            </a:r>
          </a:p>
        </p:txBody>
      </p:sp>
      <p:sp>
        <p:nvSpPr>
          <p:cNvPr id="23" name="Content Placeholder 7">
            <a:extLst>
              <a:ext uri="{FF2B5EF4-FFF2-40B4-BE49-F238E27FC236}">
                <a16:creationId xmlns:a16="http://schemas.microsoft.com/office/drawing/2014/main" id="{F34EDD8D-AD80-47D3-AFC9-0010BB07608E}"/>
              </a:ext>
            </a:extLst>
          </p:cNvPr>
          <p:cNvSpPr txBox="1">
            <a:spLocks/>
          </p:cNvSpPr>
          <p:nvPr/>
        </p:nvSpPr>
        <p:spPr>
          <a:xfrm>
            <a:off x="8316340" y="1507453"/>
            <a:ext cx="3555247" cy="491964"/>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32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buFont typeface="Garamond" pitchFamily="18" charset="0"/>
              <a:buNone/>
            </a:pPr>
            <a:r>
              <a:rPr lang="en-GB" sz="1600" dirty="0">
                <a:latin typeface="Times New Roman" panose="02020603050405020304" pitchFamily="18" charset="0"/>
                <a:cs typeface="Times New Roman" panose="02020603050405020304" pitchFamily="18" charset="0"/>
              </a:rPr>
              <a:t>Table3: Consonant Diacritic Metrics</a:t>
            </a:r>
          </a:p>
        </p:txBody>
      </p:sp>
    </p:spTree>
    <p:extLst>
      <p:ext uri="{BB962C8B-B14F-4D97-AF65-F5344CB8AC3E}">
        <p14:creationId xmlns:p14="http://schemas.microsoft.com/office/powerpoint/2010/main" val="1976528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a:xfrm>
            <a:off x="329609" y="213207"/>
            <a:ext cx="11546958" cy="729006"/>
          </a:xfrm>
        </p:spPr>
        <p:txBody>
          <a:bodyPr/>
          <a:lstStyle/>
          <a:p>
            <a:r>
              <a:rPr lang="en-US" dirty="0">
                <a:latin typeface="Georgia" panose="02040502050405020303" pitchFamily="18" charset="0"/>
              </a:rPr>
              <a:t>Results</a:t>
            </a:r>
            <a:endParaRPr lang="en-GB" dirty="0">
              <a:latin typeface="Georgia" panose="02040502050405020303" pitchFamily="18" charset="0"/>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44509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Aye Thein </a:t>
            </a:r>
            <a:r>
              <a:rPr lang="en-US" sz="1800" kern="1200" dirty="0" err="1">
                <a:solidFill>
                  <a:srgbClr val="FFFFFF"/>
                </a:solidFill>
                <a:effectLst/>
                <a:latin typeface="Arial Narrow" panose="020B0606020202030204" pitchFamily="34" charset="0"/>
                <a:ea typeface="+mn-ea"/>
                <a:cs typeface="+mn-cs"/>
              </a:rPr>
              <a:t>Maung</a:t>
            </a:r>
            <a:r>
              <a:rPr lang="en-US" sz="1800" kern="1200" dirty="0">
                <a:solidFill>
                  <a:srgbClr val="FFFFFF"/>
                </a:solidFill>
                <a:effectLst/>
                <a:latin typeface="Arial Narrow" panose="020B0606020202030204" pitchFamily="34" charset="0"/>
                <a:ea typeface="+mn-ea"/>
                <a:cs typeface="+mn-cs"/>
              </a:rPr>
              <a:t> (St ID: 1806195)</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46</a:t>
            </a:fld>
            <a:endParaRPr lang="en-BD" dirty="0"/>
          </a:p>
        </p:txBody>
      </p:sp>
      <p:sp>
        <p:nvSpPr>
          <p:cNvPr id="7" name="Text Placeholder 17">
            <a:extLst>
              <a:ext uri="{FF2B5EF4-FFF2-40B4-BE49-F238E27FC236}">
                <a16:creationId xmlns:a16="http://schemas.microsoft.com/office/drawing/2014/main" id="{61D5B4FA-CD24-4188-96BB-25AE5622843E}"/>
              </a:ext>
            </a:extLst>
          </p:cNvPr>
          <p:cNvSpPr txBox="1">
            <a:spLocks/>
          </p:cNvSpPr>
          <p:nvPr/>
        </p:nvSpPr>
        <p:spPr>
          <a:xfrm>
            <a:off x="312979" y="855377"/>
            <a:ext cx="11249099" cy="491964"/>
          </a:xfrm>
          <a:prstGeom prst="rect">
            <a:avLst/>
          </a:prstGeom>
        </p:spPr>
        <p:txBody>
          <a:bodyPr>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buFont typeface="Garamond" pitchFamily="18" charset="0"/>
              <a:buNone/>
            </a:pPr>
            <a:r>
              <a:rPr lang="en-GB" sz="2400" dirty="0">
                <a:latin typeface="Times New Roman" panose="02020603050405020304" pitchFamily="18" charset="0"/>
                <a:cs typeface="Times New Roman" panose="02020603050405020304" pitchFamily="18" charset="0"/>
              </a:rPr>
              <a:t>Table: Accuracy Metrics Across the three labels</a:t>
            </a:r>
          </a:p>
        </p:txBody>
      </p:sp>
      <p:sp>
        <p:nvSpPr>
          <p:cNvPr id="9" name="Footer Placeholder 2">
            <a:extLst>
              <a:ext uri="{FF2B5EF4-FFF2-40B4-BE49-F238E27FC236}">
                <a16:creationId xmlns:a16="http://schemas.microsoft.com/office/drawing/2014/main" id="{A61258E2-A1D3-1C3F-8521-632FEF44BFC4}"/>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pic>
        <p:nvPicPr>
          <p:cNvPr id="8" name="Picture 7">
            <a:extLst>
              <a:ext uri="{FF2B5EF4-FFF2-40B4-BE49-F238E27FC236}">
                <a16:creationId xmlns:a16="http://schemas.microsoft.com/office/drawing/2014/main" id="{EA70AF6F-3378-45F1-9567-C1515801F5ED}"/>
              </a:ext>
            </a:extLst>
          </p:cNvPr>
          <p:cNvPicPr>
            <a:picLocks noChangeAspect="1"/>
          </p:cNvPicPr>
          <p:nvPr/>
        </p:nvPicPr>
        <p:blipFill>
          <a:blip r:embed="rId2"/>
          <a:stretch>
            <a:fillRect/>
          </a:stretch>
        </p:blipFill>
        <p:spPr>
          <a:xfrm>
            <a:off x="3794028" y="1533347"/>
            <a:ext cx="4618120" cy="4633362"/>
          </a:xfrm>
          <a:prstGeom prst="rect">
            <a:avLst/>
          </a:prstGeom>
        </p:spPr>
      </p:pic>
    </p:spTree>
    <p:extLst>
      <p:ext uri="{BB962C8B-B14F-4D97-AF65-F5344CB8AC3E}">
        <p14:creationId xmlns:p14="http://schemas.microsoft.com/office/powerpoint/2010/main" val="514083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a:xfrm>
            <a:off x="329609" y="243687"/>
            <a:ext cx="11546958" cy="729006"/>
          </a:xfrm>
        </p:spPr>
        <p:txBody>
          <a:bodyPr/>
          <a:lstStyle/>
          <a:p>
            <a:r>
              <a:rPr lang="en-US" dirty="0">
                <a:latin typeface="Georgia" panose="02040502050405020303" pitchFamily="18" charset="0"/>
              </a:rPr>
              <a:t>Results</a:t>
            </a:r>
            <a:endParaRPr lang="en-GB" dirty="0">
              <a:latin typeface="Georgia" panose="02040502050405020303" pitchFamily="18" charset="0"/>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44509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Aye Thein </a:t>
            </a:r>
            <a:r>
              <a:rPr lang="en-US" sz="1800" kern="1200" dirty="0" err="1">
                <a:solidFill>
                  <a:srgbClr val="FFFFFF"/>
                </a:solidFill>
                <a:effectLst/>
                <a:latin typeface="Arial Narrow" panose="020B0606020202030204" pitchFamily="34" charset="0"/>
                <a:ea typeface="+mn-ea"/>
                <a:cs typeface="+mn-cs"/>
              </a:rPr>
              <a:t>Maung</a:t>
            </a:r>
            <a:r>
              <a:rPr lang="en-US" sz="1800" kern="1200" dirty="0">
                <a:solidFill>
                  <a:srgbClr val="FFFFFF"/>
                </a:solidFill>
                <a:effectLst/>
                <a:latin typeface="Arial Narrow" panose="020B0606020202030204" pitchFamily="34" charset="0"/>
                <a:ea typeface="+mn-ea"/>
                <a:cs typeface="+mn-cs"/>
              </a:rPr>
              <a:t> (St ID: 1806195)</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47</a:t>
            </a:fld>
            <a:endParaRPr lang="en-BD" dirty="0"/>
          </a:p>
        </p:txBody>
      </p:sp>
      <p:sp>
        <p:nvSpPr>
          <p:cNvPr id="7" name="Text Placeholder 17">
            <a:extLst>
              <a:ext uri="{FF2B5EF4-FFF2-40B4-BE49-F238E27FC236}">
                <a16:creationId xmlns:a16="http://schemas.microsoft.com/office/drawing/2014/main" id="{61D5B4FA-CD24-4188-96BB-25AE5622843E}"/>
              </a:ext>
            </a:extLst>
          </p:cNvPr>
          <p:cNvSpPr txBox="1">
            <a:spLocks/>
          </p:cNvSpPr>
          <p:nvPr/>
        </p:nvSpPr>
        <p:spPr>
          <a:xfrm>
            <a:off x="312979" y="855377"/>
            <a:ext cx="5534781" cy="491964"/>
          </a:xfrm>
          <a:prstGeom prst="rect">
            <a:avLst/>
          </a:prstGeom>
        </p:spPr>
        <p:txBody>
          <a:bodyPr>
            <a:normAutofit fontScale="85000" lnSpcReduction="1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2400" dirty="0">
                <a:latin typeface="Georgia" panose="02040502050405020303" pitchFamily="18" charset="0"/>
              </a:rPr>
              <a:t>Performance Analysis of Recognition Models</a:t>
            </a:r>
          </a:p>
        </p:txBody>
      </p:sp>
      <p:sp>
        <p:nvSpPr>
          <p:cNvPr id="9" name="Footer Placeholder 2">
            <a:extLst>
              <a:ext uri="{FF2B5EF4-FFF2-40B4-BE49-F238E27FC236}">
                <a16:creationId xmlns:a16="http://schemas.microsoft.com/office/drawing/2014/main" id="{A61258E2-A1D3-1C3F-8521-632FEF44BFC4}"/>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dirty="0">
                <a:latin typeface="Arial Narrow"/>
              </a:rPr>
              <a:t>EEE 400: </a:t>
            </a:r>
            <a:r>
              <a:rPr lang="en-US" sz="1400" dirty="0">
                <a:latin typeface="Arial Narrow"/>
              </a:rPr>
              <a:t>Bangla Handwritten OCR: A Hybrid Deep Learning Approach</a:t>
            </a:r>
            <a:endParaRPr lang="en-BD" dirty="0"/>
          </a:p>
        </p:txBody>
      </p:sp>
      <p:pic>
        <p:nvPicPr>
          <p:cNvPr id="11" name="Picture 10" descr="A table of numbers with text&#10;&#10;Description automatically generated">
            <a:extLst>
              <a:ext uri="{FF2B5EF4-FFF2-40B4-BE49-F238E27FC236}">
                <a16:creationId xmlns:a16="http://schemas.microsoft.com/office/drawing/2014/main" id="{9BE02F2E-4CA9-A898-6AE6-84BFC909FCDE}"/>
              </a:ext>
            </a:extLst>
          </p:cNvPr>
          <p:cNvPicPr>
            <a:picLocks noChangeAspect="1"/>
          </p:cNvPicPr>
          <p:nvPr/>
        </p:nvPicPr>
        <p:blipFill>
          <a:blip r:embed="rId2"/>
          <a:stretch>
            <a:fillRect/>
          </a:stretch>
        </p:blipFill>
        <p:spPr>
          <a:xfrm>
            <a:off x="2880889" y="1711179"/>
            <a:ext cx="6439265" cy="4526237"/>
          </a:xfrm>
          <a:prstGeom prst="rect">
            <a:avLst/>
          </a:prstGeom>
        </p:spPr>
      </p:pic>
      <p:sp>
        <p:nvSpPr>
          <p:cNvPr id="13" name="Content Placeholder 7">
            <a:extLst>
              <a:ext uri="{FF2B5EF4-FFF2-40B4-BE49-F238E27FC236}">
                <a16:creationId xmlns:a16="http://schemas.microsoft.com/office/drawing/2014/main" id="{097E08D8-3524-4E79-831C-73491C0BE73C}"/>
              </a:ext>
            </a:extLst>
          </p:cNvPr>
          <p:cNvSpPr txBox="1">
            <a:spLocks/>
          </p:cNvSpPr>
          <p:nvPr/>
        </p:nvSpPr>
        <p:spPr>
          <a:xfrm>
            <a:off x="822960" y="1241845"/>
            <a:ext cx="10739120" cy="685075"/>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32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buFont typeface="Garamond" pitchFamily="18" charset="0"/>
              <a:buNone/>
            </a:pPr>
            <a:r>
              <a:rPr lang="en-GB" sz="2000" dirty="0">
                <a:latin typeface="Times New Roman" panose="02020603050405020304" pitchFamily="18" charset="0"/>
                <a:cs typeface="Times New Roman" panose="02020603050405020304" pitchFamily="18" charset="0"/>
              </a:rPr>
              <a:t>Table: Performance of different recognition model trained on isolated character images</a:t>
            </a:r>
          </a:p>
        </p:txBody>
      </p:sp>
    </p:spTree>
    <p:extLst>
      <p:ext uri="{BB962C8B-B14F-4D97-AF65-F5344CB8AC3E}">
        <p14:creationId xmlns:p14="http://schemas.microsoft.com/office/powerpoint/2010/main" val="2170214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a:xfrm>
            <a:off x="471849" y="540588"/>
            <a:ext cx="11546958" cy="729006"/>
          </a:xfrm>
        </p:spPr>
        <p:txBody>
          <a:bodyPr/>
          <a:lstStyle/>
          <a:p>
            <a:r>
              <a:rPr lang="en-US" dirty="0">
                <a:latin typeface="Georgia" panose="02040502050405020303" pitchFamily="18" charset="0"/>
              </a:rPr>
              <a:t>Results</a:t>
            </a:r>
            <a:endParaRPr lang="en-GB" dirty="0">
              <a:latin typeface="Georgia" panose="02040502050405020303" pitchFamily="18" charset="0"/>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44509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Aye Thein </a:t>
            </a:r>
            <a:r>
              <a:rPr lang="en-US" sz="1800" kern="1200" dirty="0" err="1">
                <a:solidFill>
                  <a:srgbClr val="FFFFFF"/>
                </a:solidFill>
                <a:effectLst/>
                <a:latin typeface="Arial Narrow" panose="020B0606020202030204" pitchFamily="34" charset="0"/>
                <a:ea typeface="+mn-ea"/>
                <a:cs typeface="+mn-cs"/>
              </a:rPr>
              <a:t>Maung</a:t>
            </a:r>
            <a:r>
              <a:rPr lang="en-US" sz="1800" kern="1200" dirty="0">
                <a:solidFill>
                  <a:srgbClr val="FFFFFF"/>
                </a:solidFill>
                <a:effectLst/>
                <a:latin typeface="Arial Narrow" panose="020B0606020202030204" pitchFamily="34" charset="0"/>
                <a:ea typeface="+mn-ea"/>
                <a:cs typeface="+mn-cs"/>
              </a:rPr>
              <a:t> (St ID: 1806195)</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48</a:t>
            </a:fld>
            <a:endParaRPr lang="en-BD" dirty="0"/>
          </a:p>
        </p:txBody>
      </p:sp>
      <p:sp>
        <p:nvSpPr>
          <p:cNvPr id="7" name="Text Placeholder 17">
            <a:extLst>
              <a:ext uri="{FF2B5EF4-FFF2-40B4-BE49-F238E27FC236}">
                <a16:creationId xmlns:a16="http://schemas.microsoft.com/office/drawing/2014/main" id="{61D5B4FA-CD24-4188-96BB-25AE5622843E}"/>
              </a:ext>
            </a:extLst>
          </p:cNvPr>
          <p:cNvSpPr txBox="1">
            <a:spLocks/>
          </p:cNvSpPr>
          <p:nvPr/>
        </p:nvSpPr>
        <p:spPr>
          <a:xfrm>
            <a:off x="455219" y="1152278"/>
            <a:ext cx="5534781" cy="491964"/>
          </a:xfrm>
          <a:prstGeom prst="rect">
            <a:avLst/>
          </a:prstGeom>
        </p:spPr>
        <p:txBody>
          <a:bodyPr>
            <a:normAutofit fontScale="85000" lnSpcReduction="1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2400" dirty="0">
                <a:latin typeface="Georgia" panose="02040502050405020303" pitchFamily="18" charset="0"/>
              </a:rPr>
              <a:t>Performance Analysis of Recognition Models</a:t>
            </a:r>
          </a:p>
        </p:txBody>
      </p:sp>
      <p:sp>
        <p:nvSpPr>
          <p:cNvPr id="9" name="Footer Placeholder 2">
            <a:extLst>
              <a:ext uri="{FF2B5EF4-FFF2-40B4-BE49-F238E27FC236}">
                <a16:creationId xmlns:a16="http://schemas.microsoft.com/office/drawing/2014/main" id="{A61258E2-A1D3-1C3F-8521-632FEF44BFC4}"/>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
        <p:nvSpPr>
          <p:cNvPr id="13" name="Content Placeholder 7">
            <a:extLst>
              <a:ext uri="{FF2B5EF4-FFF2-40B4-BE49-F238E27FC236}">
                <a16:creationId xmlns:a16="http://schemas.microsoft.com/office/drawing/2014/main" id="{097E08D8-3524-4E79-831C-73491C0BE73C}"/>
              </a:ext>
            </a:extLst>
          </p:cNvPr>
          <p:cNvSpPr txBox="1">
            <a:spLocks/>
          </p:cNvSpPr>
          <p:nvPr/>
        </p:nvSpPr>
        <p:spPr>
          <a:xfrm>
            <a:off x="822960" y="1831125"/>
            <a:ext cx="10739120" cy="3874597"/>
          </a:xfrm>
          <a:prstGeom prst="rect">
            <a:avLst/>
          </a:prstGeom>
        </p:spPr>
        <p:txBody>
          <a:bodyPr vert="horz" lIns="91440" tIns="45720" rIns="91440" bIns="45720" rtlCol="0" anchor="t">
            <a:normAutofit fontScale="92500" lnSpcReduction="1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32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GB" sz="3000" dirty="0">
                <a:latin typeface="Times New Roman"/>
                <a:cs typeface="Times New Roman"/>
              </a:rPr>
              <a:t>Observation</a:t>
            </a:r>
          </a:p>
          <a:p>
            <a:pPr marL="457200" indent="-457200"/>
            <a:r>
              <a:rPr lang="en-GB" sz="2000" dirty="0" err="1">
                <a:latin typeface="Times New Roman"/>
                <a:cs typeface="Arial"/>
              </a:rPr>
              <a:t>ResNet</a:t>
            </a:r>
            <a:r>
              <a:rPr lang="en-GB" sz="2000" dirty="0">
                <a:latin typeface="Times New Roman"/>
                <a:cs typeface="Arial"/>
              </a:rPr>
              <a:t> models (e.g., ResNet50) show consistently high accuracy across all</a:t>
            </a:r>
            <a:endParaRPr lang="en-GB" sz="2000" dirty="0">
              <a:latin typeface="Times New Roman"/>
            </a:endParaRPr>
          </a:p>
          <a:p>
            <a:pPr marL="0" indent="0">
              <a:buNone/>
            </a:pPr>
            <a:r>
              <a:rPr lang="en-GB" sz="2000" dirty="0">
                <a:latin typeface="Times New Roman"/>
                <a:cs typeface="Arial"/>
              </a:rPr>
              <a:t>   components (grapheme, vowel, consonant).</a:t>
            </a:r>
            <a:endParaRPr lang="en-GB" sz="2000" dirty="0">
              <a:latin typeface="Times New Roman"/>
            </a:endParaRPr>
          </a:p>
          <a:p>
            <a:pPr marL="457200" indent="-457200"/>
            <a:r>
              <a:rPr lang="en-GB" sz="2000" dirty="0" err="1">
                <a:latin typeface="Times New Roman"/>
                <a:cs typeface="Arial"/>
              </a:rPr>
              <a:t>DenseNet</a:t>
            </a:r>
            <a:r>
              <a:rPr lang="en-GB" sz="2000" dirty="0">
                <a:latin typeface="Times New Roman"/>
                <a:cs typeface="Arial"/>
              </a:rPr>
              <a:t> models (e.g., DenseNet161) achieve high accuracy but may require</a:t>
            </a:r>
            <a:endParaRPr lang="en-GB" sz="2000" dirty="0">
              <a:latin typeface="Times New Roman"/>
            </a:endParaRPr>
          </a:p>
          <a:p>
            <a:pPr marL="0" indent="0">
              <a:buNone/>
            </a:pPr>
            <a:r>
              <a:rPr lang="en-GB" sz="2000" dirty="0">
                <a:latin typeface="Times New Roman"/>
                <a:cs typeface="Arial"/>
              </a:rPr>
              <a:t>      more computational resources.</a:t>
            </a:r>
            <a:endParaRPr lang="en-GB" sz="2000" dirty="0">
              <a:latin typeface="Times New Roman"/>
            </a:endParaRPr>
          </a:p>
          <a:p>
            <a:pPr marL="457200" indent="-457200"/>
            <a:r>
              <a:rPr lang="en-GB" sz="2000" dirty="0" err="1">
                <a:latin typeface="Times New Roman"/>
                <a:cs typeface="Arial"/>
              </a:rPr>
              <a:t>EffcientNet</a:t>
            </a:r>
            <a:r>
              <a:rPr lang="en-GB" sz="2000" dirty="0">
                <a:latin typeface="Times New Roman"/>
                <a:cs typeface="Arial"/>
              </a:rPr>
              <a:t> models (e.g., EffcientNetB4) offer a good balance between accuracy and loss. </a:t>
            </a:r>
            <a:br>
              <a:rPr lang="en-GB" sz="2400" dirty="0">
                <a:latin typeface="Arial"/>
                <a:cs typeface="Arial"/>
              </a:rPr>
            </a:br>
            <a:endParaRPr lang="en-GB" sz="2000" dirty="0">
              <a:latin typeface="Times New Roman"/>
              <a:cs typeface="Arial"/>
            </a:endParaRPr>
          </a:p>
          <a:p>
            <a:pPr marL="0" indent="0">
              <a:buClr>
                <a:srgbClr val="262626"/>
              </a:buClr>
              <a:buNone/>
            </a:pPr>
            <a:r>
              <a:rPr lang="en-GB" sz="2000" dirty="0">
                <a:latin typeface="Times New Roman"/>
                <a:cs typeface="Arial"/>
              </a:rPr>
              <a:t>All the models have similar accuracy scores but the EffcientNetB4 has the lowest average loss(0.131) for which we have chosen it to add to our pipeline </a:t>
            </a:r>
            <a:br>
              <a:rPr lang="en-GB" sz="2000" dirty="0">
                <a:latin typeface="Arial"/>
                <a:cs typeface="Arial"/>
              </a:rPr>
            </a:br>
            <a:r>
              <a:rPr lang="en-GB" sz="2000" dirty="0">
                <a:latin typeface="Times New Roman"/>
                <a:cs typeface="Arial"/>
              </a:rPr>
              <a:t> </a:t>
            </a:r>
            <a:br>
              <a:rPr lang="en-GB" sz="2400" dirty="0">
                <a:latin typeface="Arial"/>
                <a:cs typeface="Arial"/>
              </a:rPr>
            </a:br>
            <a:endParaRPr lang="en-GB" sz="2400" dirty="0">
              <a:latin typeface="Arial"/>
              <a:cs typeface="Arial"/>
            </a:endParaRPr>
          </a:p>
        </p:txBody>
      </p:sp>
    </p:spTree>
    <p:extLst>
      <p:ext uri="{BB962C8B-B14F-4D97-AF65-F5344CB8AC3E}">
        <p14:creationId xmlns:p14="http://schemas.microsoft.com/office/powerpoint/2010/main" val="2259688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r>
              <a:rPr lang="en-US" dirty="0">
                <a:latin typeface="Georgia" panose="02040502050405020303" pitchFamily="18" charset="0"/>
              </a:rPr>
              <a:t>Results</a:t>
            </a:r>
            <a:endParaRPr lang="en-GB" dirty="0">
              <a:latin typeface="Georgia" panose="02040502050405020303" pitchFamily="18" charset="0"/>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28829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Aye Thein </a:t>
            </a:r>
            <a:r>
              <a:rPr lang="en-US" sz="1800" kern="1200" dirty="0" err="1">
                <a:solidFill>
                  <a:srgbClr val="FFFFFF"/>
                </a:solidFill>
                <a:effectLst/>
                <a:latin typeface="Arial Narrow" panose="020B0606020202030204" pitchFamily="34" charset="0"/>
                <a:ea typeface="+mn-ea"/>
                <a:cs typeface="+mn-cs"/>
              </a:rPr>
              <a:t>Maung</a:t>
            </a:r>
            <a:r>
              <a:rPr lang="en-US" sz="1800" kern="1200" dirty="0">
                <a:solidFill>
                  <a:srgbClr val="FFFFFF"/>
                </a:solidFill>
                <a:effectLst/>
                <a:latin typeface="Arial Narrow" panose="020B0606020202030204" pitchFamily="34" charset="0"/>
                <a:ea typeface="+mn-ea"/>
                <a:cs typeface="+mn-cs"/>
              </a:rPr>
              <a:t> (St ID: 1806195)</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49</a:t>
            </a:fld>
            <a:endParaRPr lang="en-BD" dirty="0"/>
          </a:p>
        </p:txBody>
      </p:sp>
      <p:sp>
        <p:nvSpPr>
          <p:cNvPr id="7" name="Text Placeholder 17">
            <a:extLst>
              <a:ext uri="{FF2B5EF4-FFF2-40B4-BE49-F238E27FC236}">
                <a16:creationId xmlns:a16="http://schemas.microsoft.com/office/drawing/2014/main" id="{61D5B4FA-CD24-4188-96BB-25AE5622843E}"/>
              </a:ext>
            </a:extLst>
          </p:cNvPr>
          <p:cNvSpPr txBox="1">
            <a:spLocks/>
          </p:cNvSpPr>
          <p:nvPr/>
        </p:nvSpPr>
        <p:spPr>
          <a:xfrm>
            <a:off x="312979" y="1313822"/>
            <a:ext cx="6656781" cy="491964"/>
          </a:xfrm>
          <a:prstGeom prst="rect">
            <a:avLst/>
          </a:prstGeom>
        </p:spPr>
        <p:txBody>
          <a:bodyPr>
            <a:normAutofit lnSpcReduction="1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dirty="0">
                <a:latin typeface="Georgia" panose="02040502050405020303" pitchFamily="18" charset="0"/>
              </a:rPr>
              <a:t>Performance Analysis of Overall pipeline</a:t>
            </a:r>
          </a:p>
        </p:txBody>
      </p:sp>
      <p:sp>
        <p:nvSpPr>
          <p:cNvPr id="9" name="Footer Placeholder 2">
            <a:extLst>
              <a:ext uri="{FF2B5EF4-FFF2-40B4-BE49-F238E27FC236}">
                <a16:creationId xmlns:a16="http://schemas.microsoft.com/office/drawing/2014/main" id="{19697B2F-4D17-5574-08A7-AE6A7F6D5D8D}"/>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
        <p:nvSpPr>
          <p:cNvPr id="15" name="Content Placeholder 7">
            <a:extLst>
              <a:ext uri="{FF2B5EF4-FFF2-40B4-BE49-F238E27FC236}">
                <a16:creationId xmlns:a16="http://schemas.microsoft.com/office/drawing/2014/main" id="{0936570F-8F3B-495A-B115-2A345353537D}"/>
              </a:ext>
            </a:extLst>
          </p:cNvPr>
          <p:cNvSpPr txBox="1">
            <a:spLocks/>
          </p:cNvSpPr>
          <p:nvPr/>
        </p:nvSpPr>
        <p:spPr>
          <a:xfrm>
            <a:off x="664800" y="2051409"/>
            <a:ext cx="11039520" cy="4018034"/>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32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GB" sz="2000" dirty="0">
                <a:latin typeface="Times New Roman" panose="02020603050405020304" pitchFamily="18" charset="0"/>
                <a:cs typeface="Times New Roman" panose="02020603050405020304" pitchFamily="18" charset="0"/>
              </a:rPr>
              <a:t>Evaluation metrics:</a:t>
            </a:r>
          </a:p>
          <a:p>
            <a:pPr marL="0" indent="0">
              <a:buFont typeface="Garamond" pitchFamily="18" charset="0"/>
              <a:buNone/>
            </a:pPr>
            <a:endParaRPr lang="en-GB" sz="20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65681A99-FF67-4738-970A-1267E08F82F9}"/>
              </a:ext>
            </a:extLst>
          </p:cNvPr>
          <p:cNvPicPr>
            <a:picLocks noChangeAspect="1"/>
          </p:cNvPicPr>
          <p:nvPr/>
        </p:nvPicPr>
        <p:blipFill>
          <a:blip r:embed="rId2"/>
          <a:stretch>
            <a:fillRect/>
          </a:stretch>
        </p:blipFill>
        <p:spPr>
          <a:xfrm>
            <a:off x="3506154" y="2160858"/>
            <a:ext cx="7292972" cy="998307"/>
          </a:xfrm>
          <a:prstGeom prst="rect">
            <a:avLst/>
          </a:prstGeom>
        </p:spPr>
      </p:pic>
      <p:pic>
        <p:nvPicPr>
          <p:cNvPr id="19" name="Picture 18">
            <a:extLst>
              <a:ext uri="{FF2B5EF4-FFF2-40B4-BE49-F238E27FC236}">
                <a16:creationId xmlns:a16="http://schemas.microsoft.com/office/drawing/2014/main" id="{04DC8814-539F-48B1-ADA0-EAAA409813D3}"/>
              </a:ext>
            </a:extLst>
          </p:cNvPr>
          <p:cNvPicPr>
            <a:picLocks noChangeAspect="1"/>
          </p:cNvPicPr>
          <p:nvPr/>
        </p:nvPicPr>
        <p:blipFill>
          <a:blip r:embed="rId3"/>
          <a:stretch>
            <a:fillRect/>
          </a:stretch>
        </p:blipFill>
        <p:spPr>
          <a:xfrm>
            <a:off x="3506154" y="3159165"/>
            <a:ext cx="7087214" cy="1028789"/>
          </a:xfrm>
          <a:prstGeom prst="rect">
            <a:avLst/>
          </a:prstGeom>
        </p:spPr>
      </p:pic>
      <p:pic>
        <p:nvPicPr>
          <p:cNvPr id="21" name="Picture 20">
            <a:extLst>
              <a:ext uri="{FF2B5EF4-FFF2-40B4-BE49-F238E27FC236}">
                <a16:creationId xmlns:a16="http://schemas.microsoft.com/office/drawing/2014/main" id="{2E7055E6-5A39-4725-98D5-78A8FD355286}"/>
              </a:ext>
            </a:extLst>
          </p:cNvPr>
          <p:cNvPicPr>
            <a:picLocks noChangeAspect="1"/>
          </p:cNvPicPr>
          <p:nvPr/>
        </p:nvPicPr>
        <p:blipFill>
          <a:blip r:embed="rId4"/>
          <a:stretch>
            <a:fillRect/>
          </a:stretch>
        </p:blipFill>
        <p:spPr>
          <a:xfrm>
            <a:off x="3506154" y="4271453"/>
            <a:ext cx="5867908" cy="1844200"/>
          </a:xfrm>
          <a:prstGeom prst="rect">
            <a:avLst/>
          </a:prstGeom>
        </p:spPr>
      </p:pic>
    </p:spTree>
    <p:extLst>
      <p:ext uri="{BB962C8B-B14F-4D97-AF65-F5344CB8AC3E}">
        <p14:creationId xmlns:p14="http://schemas.microsoft.com/office/powerpoint/2010/main" val="163414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1922-41B2-98F1-10B6-9A3E39A65C13}"/>
              </a:ext>
            </a:extLst>
          </p:cNvPr>
          <p:cNvSpPr>
            <a:spLocks noGrp="1"/>
          </p:cNvSpPr>
          <p:nvPr>
            <p:ph type="title"/>
          </p:nvPr>
        </p:nvSpPr>
        <p:spPr/>
        <p:txBody>
          <a:bodyPr/>
          <a:lstStyle/>
          <a:p>
            <a:pPr lvl="0"/>
            <a:r>
              <a:rPr lang="en-US" dirty="0">
                <a:latin typeface="Georgia" panose="02040502050405020303" pitchFamily="18" charset="0"/>
                <a:cs typeface="Times New Roman" panose="02020603050405020304" pitchFamily="18" charset="0"/>
              </a:rPr>
              <a:t>Introduction</a:t>
            </a:r>
          </a:p>
        </p:txBody>
      </p:sp>
      <p:sp>
        <p:nvSpPr>
          <p:cNvPr id="4" name="Date Placeholder 3">
            <a:extLst>
              <a:ext uri="{FF2B5EF4-FFF2-40B4-BE49-F238E27FC236}">
                <a16:creationId xmlns:a16="http://schemas.microsoft.com/office/drawing/2014/main" id="{BBF66BE7-9DB6-AAA9-FCF2-702C812874F4}"/>
              </a:ext>
            </a:extLst>
          </p:cNvPr>
          <p:cNvSpPr>
            <a:spLocks noGrp="1"/>
          </p:cNvSpPr>
          <p:nvPr>
            <p:ph type="dt" sz="half" idx="10"/>
          </p:nvPr>
        </p:nvSpPr>
        <p:spPr>
          <a:xfrm>
            <a:off x="2899149" y="6372123"/>
            <a:ext cx="3430531" cy="447012"/>
          </a:xfrm>
        </p:spPr>
        <p:txBody>
          <a:bodyPr/>
          <a:lstStyle/>
          <a:p>
            <a:r>
              <a:rPr lang="en-US" dirty="0"/>
              <a:t>Aye Thein </a:t>
            </a:r>
            <a:r>
              <a:rPr lang="en-US" dirty="0" err="1"/>
              <a:t>Maung</a:t>
            </a:r>
            <a:r>
              <a:rPr lang="en-US" dirty="0"/>
              <a:t> (St ID: 1806195)</a:t>
            </a:r>
            <a:endParaRPr lang="en-BD" dirty="0"/>
          </a:p>
        </p:txBody>
      </p:sp>
      <p:sp>
        <p:nvSpPr>
          <p:cNvPr id="7" name="Slide Number Placeholder 6">
            <a:extLst>
              <a:ext uri="{FF2B5EF4-FFF2-40B4-BE49-F238E27FC236}">
                <a16:creationId xmlns:a16="http://schemas.microsoft.com/office/drawing/2014/main" id="{518ECC94-A576-DA48-2F49-891A0FC6A314}"/>
              </a:ext>
            </a:extLst>
          </p:cNvPr>
          <p:cNvSpPr>
            <a:spLocks noGrp="1"/>
          </p:cNvSpPr>
          <p:nvPr>
            <p:ph type="sldNum" sz="quarter" idx="12"/>
          </p:nvPr>
        </p:nvSpPr>
        <p:spPr/>
        <p:txBody>
          <a:bodyPr/>
          <a:lstStyle/>
          <a:p>
            <a:fld id="{E9C29D53-9981-884B-B5B6-B5743DF81FD1}" type="slidenum">
              <a:rPr lang="en-BD" smtClean="0"/>
              <a:pPr/>
              <a:t>5</a:t>
            </a:fld>
            <a:endParaRPr lang="en-BD" dirty="0"/>
          </a:p>
        </p:txBody>
      </p:sp>
      <p:sp>
        <p:nvSpPr>
          <p:cNvPr id="6" name="Content Placeholder 5">
            <a:extLst>
              <a:ext uri="{FF2B5EF4-FFF2-40B4-BE49-F238E27FC236}">
                <a16:creationId xmlns:a16="http://schemas.microsoft.com/office/drawing/2014/main" id="{E6D767E8-4243-AEF6-65A3-AFC73E90DF2D}"/>
              </a:ext>
            </a:extLst>
          </p:cNvPr>
          <p:cNvSpPr>
            <a:spLocks noGrp="1"/>
          </p:cNvSpPr>
          <p:nvPr>
            <p:ph sz="half" idx="1"/>
          </p:nvPr>
        </p:nvSpPr>
        <p:spPr>
          <a:xfrm>
            <a:off x="669774" y="1879931"/>
            <a:ext cx="11538779" cy="4393373"/>
          </a:xfrm>
        </p:spPr>
        <p:txBody>
          <a:bodyPr>
            <a:normAutofit/>
          </a:bodyPr>
          <a:lstStyle/>
          <a:p>
            <a:pPr marL="0" indent="0">
              <a:buNone/>
            </a:pPr>
            <a:r>
              <a:rPr lang="en-GB" dirty="0">
                <a:latin typeface="Times New Roman" panose="02020603050405020304" pitchFamily="18" charset="0"/>
                <a:cs typeface="Times New Roman" panose="02020603050405020304" pitchFamily="18" charset="0"/>
              </a:rPr>
              <a:t>Though there are numerous advancements in OCR techniques, it is still challenging for languages like Bangla with a complex writing system. </a:t>
            </a:r>
          </a:p>
          <a:p>
            <a:pPr marL="0" indent="0">
              <a:buNone/>
            </a:pPr>
            <a:r>
              <a:rPr lang="en-GB" dirty="0">
                <a:latin typeface="Times New Roman" panose="02020603050405020304" pitchFamily="18" charset="0"/>
                <a:cs typeface="Times New Roman" panose="02020603050405020304" pitchFamily="18" charset="0"/>
              </a:rPr>
              <a:t>This is due to-</a:t>
            </a:r>
          </a:p>
          <a:p>
            <a:r>
              <a:rPr lang="en-GB" dirty="0">
                <a:latin typeface="Times New Roman" panose="02020603050405020304" pitchFamily="18" charset="0"/>
                <a:cs typeface="Times New Roman" panose="02020603050405020304" pitchFamily="18" charset="0"/>
              </a:rPr>
              <a:t>The </a:t>
            </a:r>
            <a:r>
              <a:rPr lang="en-GB" b="1" dirty="0">
                <a:latin typeface="Times New Roman" panose="02020603050405020304" pitchFamily="18" charset="0"/>
                <a:cs typeface="Times New Roman" panose="02020603050405020304" pitchFamily="18" charset="0"/>
              </a:rPr>
              <a:t>complex character set </a:t>
            </a:r>
            <a:r>
              <a:rPr lang="en-GB" dirty="0">
                <a:latin typeface="Times New Roman" panose="02020603050405020304" pitchFamily="18" charset="0"/>
                <a:cs typeface="Times New Roman" panose="02020603050405020304" pitchFamily="18" charset="0"/>
              </a:rPr>
              <a:t>of Bangla alphabets.</a:t>
            </a:r>
          </a:p>
          <a:p>
            <a:r>
              <a:rPr lang="en-GB" dirty="0">
                <a:latin typeface="Times New Roman" panose="02020603050405020304" pitchFamily="18" charset="0"/>
                <a:cs typeface="Times New Roman" panose="02020603050405020304" pitchFamily="18" charset="0"/>
              </a:rPr>
              <a:t>Scarcity of large </a:t>
            </a:r>
            <a:r>
              <a:rPr lang="en-GB" b="1" dirty="0">
                <a:latin typeface="Times New Roman" panose="02020603050405020304" pitchFamily="18" charset="0"/>
                <a:cs typeface="Times New Roman" panose="02020603050405020304" pitchFamily="18" charset="0"/>
              </a:rPr>
              <a:t>annotated </a:t>
            </a:r>
            <a:r>
              <a:rPr lang="en-GB" dirty="0">
                <a:latin typeface="Times New Roman" panose="02020603050405020304" pitchFamily="18" charset="0"/>
                <a:cs typeface="Times New Roman" panose="02020603050405020304" pitchFamily="18" charset="0"/>
              </a:rPr>
              <a:t>datasets for </a:t>
            </a:r>
            <a:r>
              <a:rPr lang="en-GB" b="1" dirty="0">
                <a:latin typeface="Times New Roman" panose="02020603050405020304" pitchFamily="18" charset="0"/>
                <a:cs typeface="Times New Roman" panose="02020603050405020304" pitchFamily="18" charset="0"/>
              </a:rPr>
              <a:t>Bangla</a:t>
            </a:r>
            <a:r>
              <a:rPr lang="en-GB" dirty="0">
                <a:latin typeface="Times New Roman" panose="02020603050405020304" pitchFamily="18" charset="0"/>
                <a:cs typeface="Times New Roman" panose="02020603050405020304" pitchFamily="18" charset="0"/>
              </a:rPr>
              <a:t>.</a:t>
            </a:r>
          </a:p>
          <a:p>
            <a:r>
              <a:rPr lang="en-GB" b="1" dirty="0">
                <a:latin typeface="Times New Roman" panose="02020603050405020304" pitchFamily="18" charset="0"/>
                <a:cs typeface="Times New Roman" panose="02020603050405020304" pitchFamily="18" charset="0"/>
              </a:rPr>
              <a:t>Variations </a:t>
            </a:r>
            <a:r>
              <a:rPr lang="en-GB" dirty="0">
                <a:latin typeface="Times New Roman" panose="02020603050405020304" pitchFamily="18" charset="0"/>
                <a:cs typeface="Times New Roman" panose="02020603050405020304" pitchFamily="18" charset="0"/>
              </a:rPr>
              <a:t>in the writing style between individuals.</a:t>
            </a:r>
          </a:p>
          <a:p>
            <a:endParaRPr lang="en-GB" sz="2000" dirty="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303F6E7E-D788-8B0D-84B6-B6544918879E}"/>
              </a:ext>
            </a:extLst>
          </p:cNvPr>
          <p:cNvSpPr>
            <a:spLocks noGrp="1"/>
          </p:cNvSpPr>
          <p:nvPr>
            <p:ph type="ftr" sz="quarter" idx="11"/>
          </p:nvPr>
        </p:nvSpPr>
        <p:spPr>
          <a:xfrm>
            <a:off x="5981700" y="6391531"/>
            <a:ext cx="5657017" cy="427989"/>
          </a:xfrm>
        </p:spPr>
        <p:txBody>
          <a:bodyPr lIns="91440" tIns="45720" rIns="91440" bIns="45720" anchor="t"/>
          <a:lstStyle/>
          <a:p>
            <a:pPr algn="ctr"/>
            <a:r>
              <a:rPr lang="en-US">
                <a:latin typeface="Arial Narrow"/>
              </a:rPr>
              <a:t>EEE 400: </a:t>
            </a:r>
            <a:r>
              <a:rPr lang="en-US" sz="1400">
                <a:latin typeface="Arial Narrow"/>
                <a:cs typeface="Times New Roman"/>
              </a:rPr>
              <a:t>Bangla Handwritten OCR: A Hybrid Deep Learning Approach</a:t>
            </a:r>
          </a:p>
          <a:p>
            <a:pPr algn="ctr"/>
            <a:endParaRPr lang="en-US"/>
          </a:p>
        </p:txBody>
      </p:sp>
      <p:sp>
        <p:nvSpPr>
          <p:cNvPr id="5" name="TextBox 4">
            <a:extLst>
              <a:ext uri="{FF2B5EF4-FFF2-40B4-BE49-F238E27FC236}">
                <a16:creationId xmlns:a16="http://schemas.microsoft.com/office/drawing/2014/main" id="{4C215004-8D35-5E7D-B30D-447F1A775F8F}"/>
              </a:ext>
            </a:extLst>
          </p:cNvPr>
          <p:cNvSpPr txBox="1"/>
          <p:nvPr/>
        </p:nvSpPr>
        <p:spPr>
          <a:xfrm>
            <a:off x="666591" y="1189055"/>
            <a:ext cx="322384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rgbClr val="C00000"/>
                </a:solidFill>
                <a:latin typeface="Georgia"/>
                <a:cs typeface="Arial"/>
              </a:rPr>
              <a:t>Motivation</a:t>
            </a:r>
            <a:endParaRPr lang="en-US" sz="2800">
              <a:solidFill>
                <a:srgbClr val="C00000"/>
              </a:solidFill>
              <a:latin typeface="Georgia"/>
            </a:endParaRPr>
          </a:p>
        </p:txBody>
      </p:sp>
    </p:spTree>
    <p:extLst>
      <p:ext uri="{BB962C8B-B14F-4D97-AF65-F5344CB8AC3E}">
        <p14:creationId xmlns:p14="http://schemas.microsoft.com/office/powerpoint/2010/main" val="32132412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r>
              <a:rPr lang="en-US" dirty="0">
                <a:latin typeface="Georgia" panose="02040502050405020303" pitchFamily="18" charset="0"/>
              </a:rPr>
              <a:t>Results</a:t>
            </a:r>
            <a:endParaRPr lang="en-GB" dirty="0">
              <a:latin typeface="Georgia" panose="02040502050405020303" pitchFamily="18" charset="0"/>
            </a:endParaRPr>
          </a:p>
        </p:txBody>
      </p:sp>
      <p:sp>
        <p:nvSpPr>
          <p:cNvPr id="8" name="Content Placeholder 7">
            <a:extLst>
              <a:ext uri="{FF2B5EF4-FFF2-40B4-BE49-F238E27FC236}">
                <a16:creationId xmlns:a16="http://schemas.microsoft.com/office/drawing/2014/main" id="{8A4176D9-BDBF-5150-C10D-8777ED22DFD7}"/>
              </a:ext>
            </a:extLst>
          </p:cNvPr>
          <p:cNvSpPr>
            <a:spLocks noGrp="1"/>
          </p:cNvSpPr>
          <p:nvPr>
            <p:ph idx="1"/>
          </p:nvPr>
        </p:nvSpPr>
        <p:spPr>
          <a:xfrm>
            <a:off x="329609" y="1930889"/>
            <a:ext cx="5518151" cy="812312"/>
          </a:xfrm>
        </p:spPr>
        <p:txBody>
          <a:bodyPr/>
          <a:lstStyle/>
          <a:p>
            <a:pPr marL="0" indent="0">
              <a:buNone/>
            </a:pPr>
            <a:r>
              <a:rPr lang="en-GB" dirty="0">
                <a:latin typeface="Times New Roman" panose="02020603050405020304" pitchFamily="18" charset="0"/>
                <a:cs typeface="Times New Roman" panose="02020603050405020304" pitchFamily="18" charset="0"/>
              </a:rPr>
              <a:t>Results:</a:t>
            </a: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28829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Aye Thein </a:t>
            </a:r>
            <a:r>
              <a:rPr lang="en-US" sz="1800" kern="1200" dirty="0" err="1">
                <a:solidFill>
                  <a:srgbClr val="FFFFFF"/>
                </a:solidFill>
                <a:effectLst/>
                <a:latin typeface="Arial Narrow" panose="020B0606020202030204" pitchFamily="34" charset="0"/>
                <a:ea typeface="+mn-ea"/>
                <a:cs typeface="+mn-cs"/>
              </a:rPr>
              <a:t>Maung</a:t>
            </a:r>
            <a:r>
              <a:rPr lang="en-US" sz="1800" kern="1200" dirty="0">
                <a:solidFill>
                  <a:srgbClr val="FFFFFF"/>
                </a:solidFill>
                <a:effectLst/>
                <a:latin typeface="Arial Narrow" panose="020B0606020202030204" pitchFamily="34" charset="0"/>
                <a:ea typeface="+mn-ea"/>
                <a:cs typeface="+mn-cs"/>
              </a:rPr>
              <a:t> (St ID: 1806195)</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50</a:t>
            </a:fld>
            <a:endParaRPr lang="en-BD" dirty="0"/>
          </a:p>
        </p:txBody>
      </p:sp>
      <p:sp>
        <p:nvSpPr>
          <p:cNvPr id="7" name="Text Placeholder 17">
            <a:extLst>
              <a:ext uri="{FF2B5EF4-FFF2-40B4-BE49-F238E27FC236}">
                <a16:creationId xmlns:a16="http://schemas.microsoft.com/office/drawing/2014/main" id="{61D5B4FA-CD24-4188-96BB-25AE5622843E}"/>
              </a:ext>
            </a:extLst>
          </p:cNvPr>
          <p:cNvSpPr txBox="1">
            <a:spLocks/>
          </p:cNvSpPr>
          <p:nvPr/>
        </p:nvSpPr>
        <p:spPr>
          <a:xfrm>
            <a:off x="312979" y="1313822"/>
            <a:ext cx="6656781" cy="491964"/>
          </a:xfrm>
          <a:prstGeom prst="rect">
            <a:avLst/>
          </a:prstGeom>
        </p:spPr>
        <p:txBody>
          <a:bodyPr>
            <a:normAutofit lnSpcReduction="1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dirty="0">
                <a:latin typeface="Georgia" panose="02040502050405020303" pitchFamily="18" charset="0"/>
              </a:rPr>
              <a:t>Performance Analysis of Overall pipeline</a:t>
            </a:r>
          </a:p>
        </p:txBody>
      </p:sp>
      <p:sp>
        <p:nvSpPr>
          <p:cNvPr id="9" name="Footer Placeholder 2">
            <a:extLst>
              <a:ext uri="{FF2B5EF4-FFF2-40B4-BE49-F238E27FC236}">
                <a16:creationId xmlns:a16="http://schemas.microsoft.com/office/drawing/2014/main" id="{19697B2F-4D17-5574-08A7-AE6A7F6D5D8D}"/>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pic>
        <p:nvPicPr>
          <p:cNvPr id="11" name="Picture 10">
            <a:extLst>
              <a:ext uri="{FF2B5EF4-FFF2-40B4-BE49-F238E27FC236}">
                <a16:creationId xmlns:a16="http://schemas.microsoft.com/office/drawing/2014/main" id="{F8A6AD65-7CF6-E9C0-E670-880D51A5F9AB}"/>
              </a:ext>
            </a:extLst>
          </p:cNvPr>
          <p:cNvPicPr>
            <a:picLocks noChangeAspect="1"/>
          </p:cNvPicPr>
          <p:nvPr/>
        </p:nvPicPr>
        <p:blipFill>
          <a:blip r:embed="rId2"/>
          <a:stretch>
            <a:fillRect/>
          </a:stretch>
        </p:blipFill>
        <p:spPr>
          <a:xfrm>
            <a:off x="2397760" y="3649297"/>
            <a:ext cx="6961546" cy="994506"/>
          </a:xfrm>
          <a:prstGeom prst="rect">
            <a:avLst/>
          </a:prstGeom>
        </p:spPr>
      </p:pic>
      <p:sp>
        <p:nvSpPr>
          <p:cNvPr id="13" name="Content Placeholder 7">
            <a:extLst>
              <a:ext uri="{FF2B5EF4-FFF2-40B4-BE49-F238E27FC236}">
                <a16:creationId xmlns:a16="http://schemas.microsoft.com/office/drawing/2014/main" id="{1EC45A81-68E8-438B-A2F1-74D05BF1C304}"/>
              </a:ext>
            </a:extLst>
          </p:cNvPr>
          <p:cNvSpPr txBox="1">
            <a:spLocks/>
          </p:cNvSpPr>
          <p:nvPr/>
        </p:nvSpPr>
        <p:spPr>
          <a:xfrm>
            <a:off x="2710739" y="2860291"/>
            <a:ext cx="5939111" cy="729007"/>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32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GB" sz="2000" dirty="0">
                <a:latin typeface="Times New Roman" panose="02020603050405020304" pitchFamily="18" charset="0"/>
                <a:cs typeface="Times New Roman" panose="02020603050405020304" pitchFamily="18" charset="0"/>
              </a:rPr>
              <a:t>Table: Performance of overall pipeline on handwritten words test data</a:t>
            </a:r>
          </a:p>
        </p:txBody>
      </p:sp>
    </p:spTree>
    <p:extLst>
      <p:ext uri="{BB962C8B-B14F-4D97-AF65-F5344CB8AC3E}">
        <p14:creationId xmlns:p14="http://schemas.microsoft.com/office/powerpoint/2010/main" val="38558486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r>
              <a:rPr lang="en-US" dirty="0">
                <a:latin typeface="Georgia" panose="02040502050405020303" pitchFamily="18" charset="0"/>
              </a:rPr>
              <a:t>Results</a:t>
            </a:r>
            <a:endParaRPr lang="en-GB" dirty="0">
              <a:latin typeface="Georgia" panose="02040502050405020303" pitchFamily="18" charset="0"/>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28829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Aye Thein </a:t>
            </a:r>
            <a:r>
              <a:rPr lang="en-US" sz="1800" kern="1200" dirty="0" err="1">
                <a:solidFill>
                  <a:srgbClr val="FFFFFF"/>
                </a:solidFill>
                <a:effectLst/>
                <a:latin typeface="Arial Narrow" panose="020B0606020202030204" pitchFamily="34" charset="0"/>
                <a:ea typeface="+mn-ea"/>
                <a:cs typeface="+mn-cs"/>
              </a:rPr>
              <a:t>Maung</a:t>
            </a:r>
            <a:r>
              <a:rPr lang="en-US" sz="1800" kern="1200" dirty="0">
                <a:solidFill>
                  <a:srgbClr val="FFFFFF"/>
                </a:solidFill>
                <a:effectLst/>
                <a:latin typeface="Arial Narrow" panose="020B0606020202030204" pitchFamily="34" charset="0"/>
                <a:ea typeface="+mn-ea"/>
                <a:cs typeface="+mn-cs"/>
              </a:rPr>
              <a:t> (St ID: 1806195)</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51</a:t>
            </a:fld>
            <a:endParaRPr lang="en-BD" dirty="0"/>
          </a:p>
        </p:txBody>
      </p:sp>
      <p:sp>
        <p:nvSpPr>
          <p:cNvPr id="7" name="Text Placeholder 17">
            <a:extLst>
              <a:ext uri="{FF2B5EF4-FFF2-40B4-BE49-F238E27FC236}">
                <a16:creationId xmlns:a16="http://schemas.microsoft.com/office/drawing/2014/main" id="{61D5B4FA-CD24-4188-96BB-25AE5622843E}"/>
              </a:ext>
            </a:extLst>
          </p:cNvPr>
          <p:cNvSpPr txBox="1">
            <a:spLocks/>
          </p:cNvSpPr>
          <p:nvPr/>
        </p:nvSpPr>
        <p:spPr>
          <a:xfrm>
            <a:off x="312979" y="1313822"/>
            <a:ext cx="6656781" cy="491964"/>
          </a:xfrm>
          <a:prstGeom prst="rect">
            <a:avLst/>
          </a:prstGeom>
        </p:spPr>
        <p:txBody>
          <a:bodyPr>
            <a:normAutofit lnSpcReduction="1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dirty="0">
                <a:latin typeface="Georgia" panose="02040502050405020303" pitchFamily="18" charset="0"/>
              </a:rPr>
              <a:t>Performance Analysis of Overall pipeline</a:t>
            </a:r>
          </a:p>
        </p:txBody>
      </p:sp>
      <p:sp>
        <p:nvSpPr>
          <p:cNvPr id="10" name="Content Placeholder 7">
            <a:extLst>
              <a:ext uri="{FF2B5EF4-FFF2-40B4-BE49-F238E27FC236}">
                <a16:creationId xmlns:a16="http://schemas.microsoft.com/office/drawing/2014/main" id="{7173F51D-D854-49A9-AA25-55618C13760E}"/>
              </a:ext>
            </a:extLst>
          </p:cNvPr>
          <p:cNvSpPr txBox="1">
            <a:spLocks/>
          </p:cNvSpPr>
          <p:nvPr/>
        </p:nvSpPr>
        <p:spPr>
          <a:xfrm>
            <a:off x="312980" y="2113280"/>
            <a:ext cx="11563588" cy="4003040"/>
          </a:xfrm>
          <a:prstGeom prst="rect">
            <a:avLst/>
          </a:prstGeom>
        </p:spPr>
        <p:txBody>
          <a:bodyPr vert="horz" lIns="91440" tIns="45720" rIns="91440" bIns="45720" rtlCol="0" anchor="t">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32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8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GB" sz="2800" dirty="0">
                <a:latin typeface="Times New Roman" panose="02020603050405020304" pitchFamily="18" charset="0"/>
                <a:cs typeface="Times New Roman" panose="02020603050405020304" pitchFamily="18" charset="0"/>
              </a:rPr>
              <a:t>Observation:</a:t>
            </a:r>
            <a:br>
              <a:rPr lang="en-GB" sz="2800" dirty="0">
                <a:latin typeface="Times New Roman" panose="02020603050405020304" pitchFamily="18" charset="0"/>
                <a:cs typeface="Times New Roman" panose="02020603050405020304" pitchFamily="18" charset="0"/>
              </a:rPr>
            </a:br>
            <a:endParaRPr lang="en-GB" sz="2800" dirty="0">
              <a:latin typeface="Times New Roman" panose="02020603050405020304" pitchFamily="18" charset="0"/>
              <a:cs typeface="Times New Roman" panose="02020603050405020304" pitchFamily="18" charset="0"/>
            </a:endParaRPr>
          </a:p>
          <a:p>
            <a:pPr>
              <a:buNone/>
            </a:pPr>
            <a:r>
              <a:rPr lang="en-GB" sz="1800" dirty="0">
                <a:latin typeface="Times New Roman" panose="02020603050405020304" pitchFamily="18" charset="0"/>
                <a:cs typeface="Times New Roman" panose="02020603050405020304" pitchFamily="18" charset="0"/>
              </a:rPr>
              <a:t>• Benefits:</a:t>
            </a:r>
          </a:p>
          <a:p>
            <a:pPr>
              <a:buNone/>
            </a:pPr>
            <a:r>
              <a:rPr lang="en-GB" sz="1800" dirty="0">
                <a:latin typeface="Times New Roman" panose="02020603050405020304" pitchFamily="18" charset="0"/>
                <a:cs typeface="Times New Roman" panose="02020603050405020304" pitchFamily="18" charset="0"/>
              </a:rPr>
              <a:t>The system effectively increases accuracy while reducing loss, making it suitable for real-time applications. Significant improvements in CER and recognition metrics post-correction highlight the system’s reliability.</a:t>
            </a:r>
            <a:br>
              <a:rPr lang="en-GB" sz="1800" dirty="0">
                <a:latin typeface="Times New Roman" panose="02020603050405020304" pitchFamily="18" charset="0"/>
                <a:cs typeface="Times New Roman" panose="02020603050405020304" pitchFamily="18" charset="0"/>
              </a:rPr>
            </a:br>
            <a:br>
              <a:rPr lang="en-GB" sz="1800" dirty="0">
                <a:latin typeface="Times New Roman" panose="02020603050405020304" pitchFamily="18" charset="0"/>
                <a:cs typeface="Times New Roman" panose="02020603050405020304" pitchFamily="18" charset="0"/>
              </a:rPr>
            </a:br>
            <a:endParaRPr lang="en-GB" sz="1800" dirty="0">
              <a:latin typeface="Times New Roman" panose="02020603050405020304" pitchFamily="18" charset="0"/>
              <a:cs typeface="Times New Roman" panose="02020603050405020304" pitchFamily="18" charset="0"/>
            </a:endParaRPr>
          </a:p>
          <a:p>
            <a:pPr>
              <a:buNone/>
            </a:pPr>
            <a:r>
              <a:rPr lang="en-GB" sz="1800" dirty="0">
                <a:latin typeface="Times New Roman" panose="02020603050405020304" pitchFamily="18" charset="0"/>
                <a:cs typeface="Times New Roman" panose="02020603050405020304" pitchFamily="18" charset="0"/>
              </a:rPr>
              <a:t>• Challenges:</a:t>
            </a:r>
          </a:p>
          <a:p>
            <a:pPr>
              <a:buNone/>
            </a:pPr>
            <a:r>
              <a:rPr lang="en-GB" sz="1800" dirty="0">
                <a:latin typeface="Times New Roman" panose="02020603050405020304" pitchFamily="18" charset="0"/>
                <a:cs typeface="Times New Roman" panose="02020603050405020304" pitchFamily="18" charset="0"/>
              </a:rPr>
              <a:t>Handling diverse handwriting styles and varying document quality remains a challenge. Further optimization may be required to reduce processing time and enhance real-time performance. </a:t>
            </a:r>
            <a:br>
              <a:rPr lang="en-GB" sz="1800" dirty="0">
                <a:latin typeface="Times New Roman" panose="02020603050405020304" pitchFamily="18" charset="0"/>
                <a:cs typeface="Times New Roman" panose="02020603050405020304" pitchFamily="18" charset="0"/>
              </a:rPr>
            </a:br>
            <a:endParaRPr lang="en-GB" sz="1800" dirty="0">
              <a:latin typeface="Times New Roman" panose="02020603050405020304" pitchFamily="18" charset="0"/>
              <a:cs typeface="Times New Roman" panose="02020603050405020304" pitchFamily="18" charset="0"/>
            </a:endParaRPr>
          </a:p>
        </p:txBody>
      </p:sp>
      <p:sp>
        <p:nvSpPr>
          <p:cNvPr id="9" name="Footer Placeholder 2">
            <a:extLst>
              <a:ext uri="{FF2B5EF4-FFF2-40B4-BE49-F238E27FC236}">
                <a16:creationId xmlns:a16="http://schemas.microsoft.com/office/drawing/2014/main" id="{19697B2F-4D17-5574-08A7-AE6A7F6D5D8D}"/>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Tree>
    <p:extLst>
      <p:ext uri="{BB962C8B-B14F-4D97-AF65-F5344CB8AC3E}">
        <p14:creationId xmlns:p14="http://schemas.microsoft.com/office/powerpoint/2010/main" val="7904634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EC05D-A30C-BE68-5515-12B1F5B619BE}"/>
              </a:ext>
            </a:extLst>
          </p:cNvPr>
          <p:cNvSpPr>
            <a:spLocks noGrp="1"/>
          </p:cNvSpPr>
          <p:nvPr>
            <p:ph type="title"/>
          </p:nvPr>
        </p:nvSpPr>
        <p:spPr/>
        <p:txBody>
          <a:bodyPr>
            <a:normAutofit/>
          </a:bodyPr>
          <a:lstStyle/>
          <a:p>
            <a:r>
              <a:rPr lang="en-US" dirty="0">
                <a:latin typeface="Georgia" panose="02040502050405020303" pitchFamily="18" charset="0"/>
              </a:rPr>
              <a:t>Outline of Presentation</a:t>
            </a:r>
          </a:p>
        </p:txBody>
      </p:sp>
      <p:sp>
        <p:nvSpPr>
          <p:cNvPr id="4" name="Date Placeholder 3">
            <a:extLst>
              <a:ext uri="{FF2B5EF4-FFF2-40B4-BE49-F238E27FC236}">
                <a16:creationId xmlns:a16="http://schemas.microsoft.com/office/drawing/2014/main" id="{6A9CAA8B-4A0A-8311-3130-0C2090990F84}"/>
              </a:ext>
            </a:extLst>
          </p:cNvPr>
          <p:cNvSpPr>
            <a:spLocks noGrp="1"/>
          </p:cNvSpPr>
          <p:nvPr>
            <p:ph type="dt" sz="half" idx="10"/>
          </p:nvPr>
        </p:nvSpPr>
        <p:spPr>
          <a:xfrm>
            <a:off x="2899149" y="6372123"/>
            <a:ext cx="3425566"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Aye Thein </a:t>
            </a:r>
            <a:r>
              <a:rPr lang="en-US" sz="1800" kern="1200" dirty="0" err="1">
                <a:solidFill>
                  <a:srgbClr val="FFFFFF"/>
                </a:solidFill>
                <a:effectLst/>
                <a:latin typeface="Arial Narrow" panose="020B0606020202030204" pitchFamily="34" charset="0"/>
                <a:ea typeface="+mn-ea"/>
                <a:cs typeface="+mn-cs"/>
              </a:rPr>
              <a:t>Maung</a:t>
            </a:r>
            <a:r>
              <a:rPr lang="en-US" sz="1800" kern="1200" dirty="0">
                <a:solidFill>
                  <a:srgbClr val="FFFFFF"/>
                </a:solidFill>
                <a:effectLst/>
                <a:latin typeface="Arial Narrow" panose="020B0606020202030204" pitchFamily="34" charset="0"/>
                <a:ea typeface="+mn-ea"/>
                <a:cs typeface="+mn-cs"/>
              </a:rPr>
              <a:t> (St ID: 1806195)</a:t>
            </a:r>
            <a:endParaRPr lang="en-US" dirty="0">
              <a:effectLst/>
            </a:endParaRPr>
          </a:p>
        </p:txBody>
      </p:sp>
      <p:sp>
        <p:nvSpPr>
          <p:cNvPr id="3" name="Slide Number Placeholder 2">
            <a:extLst>
              <a:ext uri="{FF2B5EF4-FFF2-40B4-BE49-F238E27FC236}">
                <a16:creationId xmlns:a16="http://schemas.microsoft.com/office/drawing/2014/main" id="{26A0B13A-71C9-F2E3-7452-32C3044F13B8}"/>
              </a:ext>
            </a:extLst>
          </p:cNvPr>
          <p:cNvSpPr>
            <a:spLocks noGrp="1"/>
          </p:cNvSpPr>
          <p:nvPr>
            <p:ph type="sldNum" sz="quarter" idx="12"/>
          </p:nvPr>
        </p:nvSpPr>
        <p:spPr/>
        <p:txBody>
          <a:bodyPr/>
          <a:lstStyle/>
          <a:p>
            <a:fld id="{E9C29D53-9981-884B-B5B6-B5743DF81FD1}" type="slidenum">
              <a:rPr lang="en-BD" smtClean="0"/>
              <a:pPr/>
              <a:t>52</a:t>
            </a:fld>
            <a:endParaRPr lang="en-BD" dirty="0"/>
          </a:p>
        </p:txBody>
      </p:sp>
      <p:graphicFrame>
        <p:nvGraphicFramePr>
          <p:cNvPr id="7" name="Content Placeholder 6">
            <a:extLst>
              <a:ext uri="{FF2B5EF4-FFF2-40B4-BE49-F238E27FC236}">
                <a16:creationId xmlns:a16="http://schemas.microsoft.com/office/drawing/2014/main" id="{2959713D-630A-B026-C460-F68BF7A09370}"/>
              </a:ext>
            </a:extLst>
          </p:cNvPr>
          <p:cNvGraphicFramePr>
            <a:graphicFrameLocks noGrp="1"/>
          </p:cNvGraphicFramePr>
          <p:nvPr>
            <p:ph sz="half" idx="1"/>
            <p:extLst>
              <p:ext uri="{D42A27DB-BD31-4B8C-83A1-F6EECF244321}">
                <p14:modId xmlns:p14="http://schemas.microsoft.com/office/powerpoint/2010/main" val="4159322687"/>
              </p:ext>
            </p:extLst>
          </p:nvPr>
        </p:nvGraphicFramePr>
        <p:xfrm>
          <a:off x="338138" y="1401763"/>
          <a:ext cx="5303837" cy="4392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Footer Placeholder 5">
            <a:extLst>
              <a:ext uri="{FF2B5EF4-FFF2-40B4-BE49-F238E27FC236}">
                <a16:creationId xmlns:a16="http://schemas.microsoft.com/office/drawing/2014/main" id="{1BEAB0BA-1AFF-421D-9CF8-C11C8A756869}"/>
              </a:ext>
            </a:extLst>
          </p:cNvPr>
          <p:cNvSpPr>
            <a:spLocks noGrp="1"/>
          </p:cNvSpPr>
          <p:nvPr>
            <p:ph type="ftr" sz="quarter" idx="11"/>
          </p:nvPr>
        </p:nvSpPr>
        <p:spPr>
          <a:xfrm>
            <a:off x="6170206" y="2924117"/>
            <a:ext cx="5592726" cy="1347903"/>
          </a:xfrm>
        </p:spPr>
        <p:txBody>
          <a:bodyPr/>
          <a:lstStyle/>
          <a:p>
            <a:pPr algn="ctr"/>
            <a:r>
              <a:rPr lang="en-US" dirty="0">
                <a:latin typeface="Times New Roman" panose="02020603050405020304" pitchFamily="18" charset="0"/>
                <a:cs typeface="Times New Roman" panose="02020603050405020304" pitchFamily="18" charset="0"/>
              </a:rPr>
              <a:t>EEE 400: </a:t>
            </a:r>
            <a:r>
              <a:rPr lang="en-US" sz="2400" b="1" i="0" kern="1400" spc="-50" dirty="0">
                <a:effectLst/>
                <a:latin typeface="Times New Roman" panose="02020603050405020304" pitchFamily="18" charset="0"/>
                <a:ea typeface="Times New Roman" panose="02020603050405020304" pitchFamily="18" charset="0"/>
                <a:cs typeface="Times New Roman" panose="02020603050405020304" pitchFamily="18" charset="0"/>
              </a:rPr>
              <a:t>Bangla Handwritten OCR: A Hybrid </a:t>
            </a:r>
            <a:r>
              <a:rPr lang="en-US" sz="24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Deep Learning</a:t>
            </a:r>
            <a:r>
              <a:rPr lang="en-US" sz="2400" b="1" i="0" kern="1400" spc="-50" dirty="0">
                <a:effectLst/>
                <a:latin typeface="Times New Roman" panose="02020603050405020304" pitchFamily="18" charset="0"/>
                <a:ea typeface="Times New Roman" panose="02020603050405020304" pitchFamily="18" charset="0"/>
                <a:cs typeface="Times New Roman" panose="02020603050405020304" pitchFamily="18" charset="0"/>
              </a:rPr>
              <a:t> Approach</a:t>
            </a:r>
            <a:endParaRPr lang="en-US" sz="2400" b="1" kern="1400" spc="-5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6721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r>
              <a:rPr lang="en-US" dirty="0">
                <a:latin typeface="Georgia" panose="02040502050405020303" pitchFamily="18" charset="0"/>
              </a:rPr>
              <a:t>Conclusion</a:t>
            </a:r>
            <a:endParaRPr lang="en-GB" dirty="0">
              <a:latin typeface="Georgia" panose="02040502050405020303" pitchFamily="18" charset="0"/>
            </a:endParaRPr>
          </a:p>
        </p:txBody>
      </p:sp>
      <p:sp>
        <p:nvSpPr>
          <p:cNvPr id="8" name="Content Placeholder 7">
            <a:extLst>
              <a:ext uri="{FF2B5EF4-FFF2-40B4-BE49-F238E27FC236}">
                <a16:creationId xmlns:a16="http://schemas.microsoft.com/office/drawing/2014/main" id="{8A4176D9-BDBF-5150-C10D-8777ED22DFD7}"/>
              </a:ext>
            </a:extLst>
          </p:cNvPr>
          <p:cNvSpPr>
            <a:spLocks noGrp="1"/>
          </p:cNvSpPr>
          <p:nvPr>
            <p:ph idx="1"/>
          </p:nvPr>
        </p:nvSpPr>
        <p:spPr/>
        <p:txBody>
          <a:bodyPr vert="horz" lIns="91440" tIns="45720" rIns="91440" bIns="45720" rtlCol="0" anchor="t">
            <a:normAutofit/>
          </a:bodyPr>
          <a:lstStyle/>
          <a:p>
            <a:pPr marL="0" indent="0">
              <a:buNone/>
            </a:pPr>
            <a:r>
              <a:rPr lang="en-GB" dirty="0">
                <a:latin typeface="Times New Roman" panose="02020603050405020304" pitchFamily="18" charset="0"/>
                <a:cs typeface="Times New Roman" panose="02020603050405020304" pitchFamily="18" charset="0"/>
              </a:rPr>
              <a:t>Future Works:</a:t>
            </a:r>
            <a:endParaRPr lang="en-GB" sz="3600" dirty="0">
              <a:latin typeface="Times New Roman" panose="02020603050405020304" pitchFamily="18" charset="0"/>
              <a:cs typeface="Times New Roman" panose="02020603050405020304" pitchFamily="18" charset="0"/>
            </a:endParaRPr>
          </a:p>
          <a:p>
            <a:pPr marL="342900" indent="-342900"/>
            <a:r>
              <a:rPr lang="en-GB" sz="2000" dirty="0">
                <a:latin typeface="Times New Roman" panose="02020603050405020304" pitchFamily="18" charset="0"/>
                <a:cs typeface="Times New Roman" panose="02020603050405020304" pitchFamily="18" charset="0"/>
              </a:rPr>
              <a:t>Enhancement of </a:t>
            </a:r>
            <a:r>
              <a:rPr lang="en-GB" sz="2000" b="1" dirty="0">
                <a:latin typeface="Times New Roman" panose="02020603050405020304" pitchFamily="18" charset="0"/>
                <a:cs typeface="Times New Roman" panose="02020603050405020304" pitchFamily="18" charset="0"/>
              </a:rPr>
              <a:t>Dataset Diversity </a:t>
            </a:r>
            <a:r>
              <a:rPr lang="en-GB" sz="2000" dirty="0">
                <a:latin typeface="Times New Roman" panose="02020603050405020304" pitchFamily="18" charset="0"/>
                <a:cs typeface="Times New Roman" panose="02020603050405020304" pitchFamily="18" charset="0"/>
              </a:rPr>
              <a:t>and </a:t>
            </a:r>
            <a:r>
              <a:rPr lang="en-GB" sz="2000" b="1" dirty="0">
                <a:latin typeface="Times New Roman" panose="02020603050405020304" pitchFamily="18" charset="0"/>
                <a:cs typeface="Times New Roman" panose="02020603050405020304" pitchFamily="18" charset="0"/>
              </a:rPr>
              <a:t>Size</a:t>
            </a:r>
          </a:p>
          <a:p>
            <a:pPr marL="342900" indent="-342900"/>
            <a:r>
              <a:rPr lang="en-GB" sz="2000" dirty="0">
                <a:latin typeface="Times New Roman" panose="02020603050405020304" pitchFamily="18" charset="0"/>
                <a:cs typeface="Times New Roman" panose="02020603050405020304" pitchFamily="18" charset="0"/>
              </a:rPr>
              <a:t>Improvement in </a:t>
            </a:r>
            <a:r>
              <a:rPr lang="en-GB" sz="2000" b="1" dirty="0">
                <a:latin typeface="Times New Roman" panose="02020603050405020304" pitchFamily="18" charset="0"/>
                <a:cs typeface="Times New Roman" panose="02020603050405020304" pitchFamily="18" charset="0"/>
              </a:rPr>
              <a:t>Character Recognition Models</a:t>
            </a:r>
          </a:p>
          <a:p>
            <a:pPr marL="342900" indent="-342900"/>
            <a:r>
              <a:rPr lang="en-GB" sz="2000" dirty="0">
                <a:latin typeface="Times New Roman" panose="02020603050405020304" pitchFamily="18" charset="0"/>
                <a:cs typeface="Times New Roman" panose="02020603050405020304" pitchFamily="18" charset="0"/>
              </a:rPr>
              <a:t>Robustness to </a:t>
            </a:r>
            <a:r>
              <a:rPr lang="en-GB" sz="2000" b="1" dirty="0">
                <a:latin typeface="Times New Roman" panose="02020603050405020304" pitchFamily="18" charset="0"/>
                <a:cs typeface="Times New Roman" panose="02020603050405020304" pitchFamily="18" charset="0"/>
              </a:rPr>
              <a:t>Noise </a:t>
            </a:r>
            <a:r>
              <a:rPr lang="en-GB" sz="2000" dirty="0">
                <a:latin typeface="Times New Roman" panose="02020603050405020304" pitchFamily="18" charset="0"/>
                <a:cs typeface="Times New Roman" panose="02020603050405020304" pitchFamily="18" charset="0"/>
              </a:rPr>
              <a:t>and </a:t>
            </a:r>
            <a:r>
              <a:rPr lang="en-GB" sz="2000" b="1" dirty="0">
                <a:latin typeface="Times New Roman" panose="02020603050405020304" pitchFamily="18" charset="0"/>
                <a:cs typeface="Times New Roman" panose="02020603050405020304" pitchFamily="18" charset="0"/>
              </a:rPr>
              <a:t>Degradation</a:t>
            </a:r>
          </a:p>
          <a:p>
            <a:pPr marL="342900" indent="-342900"/>
            <a:r>
              <a:rPr lang="en-GB" sz="2000" dirty="0">
                <a:latin typeface="Times New Roman" panose="02020603050405020304" pitchFamily="18" charset="0"/>
                <a:cs typeface="Times New Roman" panose="02020603050405020304" pitchFamily="18" charset="0"/>
              </a:rPr>
              <a:t>Integration with </a:t>
            </a:r>
            <a:r>
              <a:rPr lang="en-GB" sz="2000" b="1" dirty="0">
                <a:latin typeface="Times New Roman" panose="02020603050405020304" pitchFamily="18" charset="0"/>
                <a:cs typeface="Times New Roman" panose="02020603050405020304" pitchFamily="18" charset="0"/>
              </a:rPr>
              <a:t>Multilingual OCR </a:t>
            </a:r>
            <a:r>
              <a:rPr lang="en-GB" sz="2000" dirty="0">
                <a:latin typeface="Times New Roman" panose="02020603050405020304" pitchFamily="18" charset="0"/>
                <a:cs typeface="Times New Roman" panose="02020603050405020304" pitchFamily="18" charset="0"/>
              </a:rPr>
              <a:t>Systems</a:t>
            </a:r>
          </a:p>
          <a:p>
            <a:pPr marL="342900" indent="-342900"/>
            <a:r>
              <a:rPr lang="en-GB" sz="2000" dirty="0">
                <a:latin typeface="Times New Roman" panose="02020603050405020304" pitchFamily="18" charset="0"/>
                <a:cs typeface="Times New Roman" panose="02020603050405020304" pitchFamily="18" charset="0"/>
              </a:rPr>
              <a:t>Enhanced </a:t>
            </a:r>
            <a:r>
              <a:rPr lang="en-GB" sz="2000" b="1" dirty="0">
                <a:latin typeface="Times New Roman" panose="02020603050405020304" pitchFamily="18" charset="0"/>
                <a:cs typeface="Times New Roman" panose="02020603050405020304" pitchFamily="18" charset="0"/>
              </a:rPr>
              <a:t>Post-processing </a:t>
            </a:r>
            <a:r>
              <a:rPr lang="en-GB" sz="2000" dirty="0">
                <a:latin typeface="Times New Roman" panose="02020603050405020304" pitchFamily="18" charset="0"/>
                <a:cs typeface="Times New Roman" panose="02020603050405020304" pitchFamily="18" charset="0"/>
              </a:rPr>
              <a:t>Techniques</a:t>
            </a:r>
            <a:endParaRPr lang="en-US" sz="2000" dirty="0">
              <a:latin typeface="Times New Roman" panose="02020603050405020304" pitchFamily="18" charset="0"/>
              <a:cs typeface="Times New Roman" panose="02020603050405020304" pitchFamily="18" charset="0"/>
            </a:endParaRPr>
          </a:p>
          <a:p>
            <a:pPr marL="342900" indent="-342900"/>
            <a:r>
              <a:rPr lang="en-GB" sz="2000" dirty="0">
                <a:latin typeface="Times New Roman" panose="02020603050405020304" pitchFamily="18" charset="0"/>
                <a:cs typeface="Times New Roman" panose="02020603050405020304" pitchFamily="18" charset="0"/>
              </a:rPr>
              <a:t>Transitioning from </a:t>
            </a:r>
            <a:r>
              <a:rPr lang="en-GB" sz="2000" b="1" dirty="0">
                <a:latin typeface="Times New Roman" panose="02020603050405020304" pitchFamily="18" charset="0"/>
                <a:cs typeface="Times New Roman" panose="02020603050405020304" pitchFamily="18" charset="0"/>
              </a:rPr>
              <a:t>Word </a:t>
            </a:r>
            <a:r>
              <a:rPr lang="en-GB" sz="2000" dirty="0">
                <a:latin typeface="Times New Roman" panose="02020603050405020304" pitchFamily="18" charset="0"/>
                <a:cs typeface="Times New Roman" panose="02020603050405020304" pitchFamily="18" charset="0"/>
              </a:rPr>
              <a:t>to </a:t>
            </a:r>
            <a:r>
              <a:rPr lang="en-GB" sz="2000" b="1" dirty="0">
                <a:latin typeface="Times New Roman" panose="02020603050405020304" pitchFamily="18" charset="0"/>
                <a:cs typeface="Times New Roman" panose="02020603050405020304" pitchFamily="18" charset="0"/>
              </a:rPr>
              <a:t>Paragraph-level </a:t>
            </a:r>
            <a:r>
              <a:rPr lang="en-GB" sz="2000" dirty="0">
                <a:latin typeface="Times New Roman" panose="02020603050405020304" pitchFamily="18" charset="0"/>
                <a:cs typeface="Times New Roman" panose="02020603050405020304" pitchFamily="18" charset="0"/>
              </a:rPr>
              <a:t>OCR</a:t>
            </a:r>
          </a:p>
          <a:p>
            <a:pPr lvl="2">
              <a:buClr>
                <a:srgbClr val="262626"/>
              </a:buClr>
              <a:buFont typeface="Wingdings"/>
              <a:buChar char="§"/>
            </a:pPr>
            <a:endParaRPr lang="en-GB" sz="1400" b="1"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38989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Aye Thein </a:t>
            </a:r>
            <a:r>
              <a:rPr lang="en-US" sz="1800" kern="1200" dirty="0" err="1">
                <a:solidFill>
                  <a:srgbClr val="FFFFFF"/>
                </a:solidFill>
                <a:effectLst/>
                <a:latin typeface="Arial Narrow" panose="020B0606020202030204" pitchFamily="34" charset="0"/>
                <a:ea typeface="+mn-ea"/>
                <a:cs typeface="+mn-cs"/>
              </a:rPr>
              <a:t>Maung</a:t>
            </a:r>
            <a:r>
              <a:rPr lang="en-US" sz="1800" kern="1200" dirty="0">
                <a:solidFill>
                  <a:srgbClr val="FFFFFF"/>
                </a:solidFill>
                <a:effectLst/>
                <a:latin typeface="Arial Narrow" panose="020B0606020202030204" pitchFamily="34" charset="0"/>
                <a:ea typeface="+mn-ea"/>
                <a:cs typeface="+mn-cs"/>
              </a:rPr>
              <a:t> (St ID: 1806195)</a:t>
            </a:r>
            <a:endParaRPr lang="en-US" dirty="0">
              <a:effectLst/>
            </a:endParaRPr>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53</a:t>
            </a:fld>
            <a:endParaRPr lang="en-BD" dirty="0"/>
          </a:p>
        </p:txBody>
      </p:sp>
      <p:sp>
        <p:nvSpPr>
          <p:cNvPr id="7" name="Footer Placeholder 2">
            <a:extLst>
              <a:ext uri="{FF2B5EF4-FFF2-40B4-BE49-F238E27FC236}">
                <a16:creationId xmlns:a16="http://schemas.microsoft.com/office/drawing/2014/main" id="{7BF78DEA-F1C6-E235-A25D-AB3BA1713CE5}"/>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Tree>
    <p:extLst>
      <p:ext uri="{BB962C8B-B14F-4D97-AF65-F5344CB8AC3E}">
        <p14:creationId xmlns:p14="http://schemas.microsoft.com/office/powerpoint/2010/main" val="1509807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EC05D-A30C-BE68-5515-12B1F5B619BE}"/>
              </a:ext>
            </a:extLst>
          </p:cNvPr>
          <p:cNvSpPr>
            <a:spLocks noGrp="1"/>
          </p:cNvSpPr>
          <p:nvPr>
            <p:ph type="title"/>
          </p:nvPr>
        </p:nvSpPr>
        <p:spPr/>
        <p:txBody>
          <a:bodyPr>
            <a:normAutofit/>
          </a:bodyPr>
          <a:lstStyle/>
          <a:p>
            <a:r>
              <a:rPr lang="en-US" dirty="0">
                <a:latin typeface="Georgia" panose="02040502050405020303" pitchFamily="18" charset="0"/>
              </a:rPr>
              <a:t>Outline of Presentation</a:t>
            </a:r>
          </a:p>
        </p:txBody>
      </p:sp>
      <p:sp>
        <p:nvSpPr>
          <p:cNvPr id="4" name="Date Placeholder 3">
            <a:extLst>
              <a:ext uri="{FF2B5EF4-FFF2-40B4-BE49-F238E27FC236}">
                <a16:creationId xmlns:a16="http://schemas.microsoft.com/office/drawing/2014/main" id="{6A9CAA8B-4A0A-8311-3130-0C2090990F84}"/>
              </a:ext>
            </a:extLst>
          </p:cNvPr>
          <p:cNvSpPr>
            <a:spLocks noGrp="1"/>
          </p:cNvSpPr>
          <p:nvPr>
            <p:ph type="dt" sz="half" idx="10"/>
          </p:nvPr>
        </p:nvSpPr>
        <p:spPr>
          <a:xfrm>
            <a:off x="2899149" y="6372123"/>
            <a:ext cx="3857251" cy="447012"/>
          </a:xfrm>
        </p:spPr>
        <p:txBody>
          <a:bodyPr/>
          <a:lstStyle/>
          <a:p>
            <a:r>
              <a:rPr lang="en-US" dirty="0"/>
              <a:t>Sumaiya Salekin (St ID: 1806191)</a:t>
            </a:r>
            <a:endParaRPr lang="en-BD" dirty="0"/>
          </a:p>
        </p:txBody>
      </p:sp>
      <p:sp>
        <p:nvSpPr>
          <p:cNvPr id="3" name="Slide Number Placeholder 2">
            <a:extLst>
              <a:ext uri="{FF2B5EF4-FFF2-40B4-BE49-F238E27FC236}">
                <a16:creationId xmlns:a16="http://schemas.microsoft.com/office/drawing/2014/main" id="{26A0B13A-71C9-F2E3-7452-32C3044F13B8}"/>
              </a:ext>
            </a:extLst>
          </p:cNvPr>
          <p:cNvSpPr>
            <a:spLocks noGrp="1"/>
          </p:cNvSpPr>
          <p:nvPr>
            <p:ph type="sldNum" sz="quarter" idx="12"/>
          </p:nvPr>
        </p:nvSpPr>
        <p:spPr/>
        <p:txBody>
          <a:bodyPr/>
          <a:lstStyle/>
          <a:p>
            <a:fld id="{E9C29D53-9981-884B-B5B6-B5743DF81FD1}" type="slidenum">
              <a:rPr lang="en-BD" smtClean="0"/>
              <a:pPr/>
              <a:t>54</a:t>
            </a:fld>
            <a:endParaRPr lang="en-BD" dirty="0"/>
          </a:p>
        </p:txBody>
      </p:sp>
      <p:graphicFrame>
        <p:nvGraphicFramePr>
          <p:cNvPr id="7" name="Content Placeholder 6">
            <a:extLst>
              <a:ext uri="{FF2B5EF4-FFF2-40B4-BE49-F238E27FC236}">
                <a16:creationId xmlns:a16="http://schemas.microsoft.com/office/drawing/2014/main" id="{2959713D-630A-B026-C460-F68BF7A09370}"/>
              </a:ext>
            </a:extLst>
          </p:cNvPr>
          <p:cNvGraphicFramePr>
            <a:graphicFrameLocks noGrp="1"/>
          </p:cNvGraphicFramePr>
          <p:nvPr>
            <p:ph sz="half" idx="1"/>
            <p:extLst>
              <p:ext uri="{D42A27DB-BD31-4B8C-83A1-F6EECF244321}">
                <p14:modId xmlns:p14="http://schemas.microsoft.com/office/powerpoint/2010/main" val="1267618432"/>
              </p:ext>
            </p:extLst>
          </p:nvPr>
        </p:nvGraphicFramePr>
        <p:xfrm>
          <a:off x="338138" y="1401763"/>
          <a:ext cx="5303837" cy="4392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Footer Placeholder 5">
            <a:extLst>
              <a:ext uri="{FF2B5EF4-FFF2-40B4-BE49-F238E27FC236}">
                <a16:creationId xmlns:a16="http://schemas.microsoft.com/office/drawing/2014/main" id="{B2D7EC83-DB91-4444-9A53-EEEAC5C8C77C}"/>
              </a:ext>
            </a:extLst>
          </p:cNvPr>
          <p:cNvSpPr>
            <a:spLocks noGrp="1"/>
          </p:cNvSpPr>
          <p:nvPr>
            <p:ph type="ftr" sz="quarter" idx="11"/>
          </p:nvPr>
        </p:nvSpPr>
        <p:spPr>
          <a:xfrm>
            <a:off x="6103088" y="2755048"/>
            <a:ext cx="5592726" cy="1347903"/>
          </a:xfrm>
        </p:spPr>
        <p:txBody>
          <a:bodyPr/>
          <a:lstStyle/>
          <a:p>
            <a:pPr algn="ctr"/>
            <a:r>
              <a:rPr lang="en-US" dirty="0">
                <a:latin typeface="Times New Roman" panose="02020603050405020304" pitchFamily="18" charset="0"/>
                <a:cs typeface="Times New Roman" panose="02020603050405020304" pitchFamily="18" charset="0"/>
              </a:rPr>
              <a:t>EEE 400: </a:t>
            </a:r>
            <a:r>
              <a:rPr lang="en-US" sz="2400" b="1" i="0" kern="1400" spc="-50" dirty="0">
                <a:effectLst/>
                <a:latin typeface="Times New Roman" panose="02020603050405020304" pitchFamily="18" charset="0"/>
                <a:ea typeface="Times New Roman" panose="02020603050405020304" pitchFamily="18" charset="0"/>
                <a:cs typeface="Times New Roman" panose="02020603050405020304" pitchFamily="18" charset="0"/>
              </a:rPr>
              <a:t>Bangla Handwritten OCR: A Hybrid </a:t>
            </a:r>
            <a:r>
              <a:rPr lang="en-US" sz="24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Deep Learning</a:t>
            </a:r>
            <a:r>
              <a:rPr lang="en-US" sz="2400" b="1" i="0" kern="1400" spc="-50" dirty="0">
                <a:effectLst/>
                <a:latin typeface="Times New Roman" panose="02020603050405020304" pitchFamily="18" charset="0"/>
                <a:ea typeface="Times New Roman" panose="02020603050405020304" pitchFamily="18" charset="0"/>
                <a:cs typeface="Times New Roman" panose="02020603050405020304" pitchFamily="18" charset="0"/>
              </a:rPr>
              <a:t> Approach</a:t>
            </a:r>
            <a:endParaRPr lang="en-US" sz="2400" b="1" kern="1400" spc="-5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6635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r>
              <a:rPr lang="en-US" dirty="0">
                <a:latin typeface="Georgia" panose="02040502050405020303" pitchFamily="18" charset="0"/>
              </a:rPr>
              <a:t>Acknowledgement and References</a:t>
            </a:r>
            <a:endParaRPr lang="en-GB" dirty="0">
              <a:latin typeface="Georgia" panose="02040502050405020303" pitchFamily="18" charset="0"/>
            </a:endParaRPr>
          </a:p>
        </p:txBody>
      </p:sp>
      <p:sp>
        <p:nvSpPr>
          <p:cNvPr id="8" name="Content Placeholder 7">
            <a:extLst>
              <a:ext uri="{FF2B5EF4-FFF2-40B4-BE49-F238E27FC236}">
                <a16:creationId xmlns:a16="http://schemas.microsoft.com/office/drawing/2014/main" id="{8A4176D9-BDBF-5150-C10D-8777ED22DFD7}"/>
              </a:ext>
            </a:extLst>
          </p:cNvPr>
          <p:cNvSpPr>
            <a:spLocks noGrp="1"/>
          </p:cNvSpPr>
          <p:nvPr>
            <p:ph idx="1"/>
          </p:nvPr>
        </p:nvSpPr>
        <p:spPr/>
        <p:txBody>
          <a:bodyPr>
            <a:normAutofit/>
          </a:bodyPr>
          <a:lstStyle/>
          <a:p>
            <a:pPr marL="0" indent="0">
              <a:buNone/>
            </a:pPr>
            <a:r>
              <a:rPr lang="en-US" sz="2000" b="0" i="0" dirty="0">
                <a:solidFill>
                  <a:srgbClr val="000000"/>
                </a:solidFill>
                <a:effectLst/>
                <a:latin typeface="Times New Roman" panose="02020603050405020304" pitchFamily="18" charset="0"/>
                <a:cs typeface="Times New Roman" panose="02020603050405020304" pitchFamily="18" charset="0"/>
              </a:rPr>
              <a:t>We are deeply grateful to our supervisor, Dr. Mohammad </a:t>
            </a:r>
            <a:r>
              <a:rPr lang="en-US" sz="2000" b="0" i="0" dirty="0" err="1">
                <a:solidFill>
                  <a:srgbClr val="000000"/>
                </a:solidFill>
                <a:effectLst/>
                <a:latin typeface="Times New Roman" panose="02020603050405020304" pitchFamily="18" charset="0"/>
                <a:cs typeface="Times New Roman" panose="02020603050405020304" pitchFamily="18" charset="0"/>
              </a:rPr>
              <a:t>Ariful</a:t>
            </a:r>
            <a:r>
              <a:rPr lang="en-US" sz="2000" b="0" i="0" dirty="0">
                <a:solidFill>
                  <a:srgbClr val="000000"/>
                </a:solidFill>
                <a:effectLst/>
                <a:latin typeface="Times New Roman" panose="02020603050405020304" pitchFamily="18" charset="0"/>
                <a:cs typeface="Times New Roman" panose="02020603050405020304" pitchFamily="18" charset="0"/>
              </a:rPr>
              <a:t> Haque sir, for giving us the opportunity to work on this project and guiding us through the exploration of different techniques related to the project. We are thankful to our fellow supervise-es who we learned a lot of things from. Last but not the least, We are eternally indebted to our parents for encouraging us to take on newer challenges and providing us with never-ending support along the way.</a:t>
            </a:r>
            <a:r>
              <a:rPr lang="en-US" sz="2000" dirty="0">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endParaRPr lang="en-US" sz="2000" dirty="0">
              <a:effectLst/>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379731" cy="447012"/>
          </a:xfrm>
        </p:spPr>
        <p:txBody>
          <a:bodyPr/>
          <a:lstStyle/>
          <a:p>
            <a:r>
              <a:rPr lang="en-US" dirty="0"/>
              <a:t>Sumaiya Salekin (St ID: 1806191)</a:t>
            </a:r>
            <a:endParaRPr lang="en-BD" dirty="0"/>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55</a:t>
            </a:fld>
            <a:endParaRPr lang="en-BD" dirty="0"/>
          </a:p>
        </p:txBody>
      </p:sp>
      <p:sp>
        <p:nvSpPr>
          <p:cNvPr id="7" name="Footer Placeholder 2">
            <a:extLst>
              <a:ext uri="{FF2B5EF4-FFF2-40B4-BE49-F238E27FC236}">
                <a16:creationId xmlns:a16="http://schemas.microsoft.com/office/drawing/2014/main" id="{BBF9A121-7C1E-7FD6-335D-99861C3C405B}"/>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Tree>
    <p:extLst>
      <p:ext uri="{BB962C8B-B14F-4D97-AF65-F5344CB8AC3E}">
        <p14:creationId xmlns:p14="http://schemas.microsoft.com/office/powerpoint/2010/main" val="4205876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r>
              <a:rPr lang="en-US" dirty="0">
                <a:latin typeface="Georgia" panose="02040502050405020303" pitchFamily="18" charset="0"/>
              </a:rPr>
              <a:t>Acknowledgement and References</a:t>
            </a:r>
            <a:endParaRPr lang="en-GB" dirty="0">
              <a:latin typeface="Georgia" panose="02040502050405020303" pitchFamily="18" charset="0"/>
            </a:endParaRPr>
          </a:p>
        </p:txBody>
      </p:sp>
      <p:sp>
        <p:nvSpPr>
          <p:cNvPr id="8" name="Content Placeholder 7">
            <a:extLst>
              <a:ext uri="{FF2B5EF4-FFF2-40B4-BE49-F238E27FC236}">
                <a16:creationId xmlns:a16="http://schemas.microsoft.com/office/drawing/2014/main" id="{8A4176D9-BDBF-5150-C10D-8777ED22DFD7}"/>
              </a:ext>
            </a:extLst>
          </p:cNvPr>
          <p:cNvSpPr>
            <a:spLocks noGrp="1"/>
          </p:cNvSpPr>
          <p:nvPr>
            <p:ph idx="1"/>
          </p:nvPr>
        </p:nvSpPr>
        <p:spPr/>
        <p:txBody>
          <a:bodyPr>
            <a:norm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Wahid, M.F., Shahriar, M.F. and </a:t>
            </a:r>
            <a:r>
              <a:rPr lang="en-US" sz="1800" b="0" i="0" dirty="0" err="1">
                <a:solidFill>
                  <a:srgbClr val="000000"/>
                </a:solidFill>
                <a:effectLst/>
                <a:latin typeface="Times New Roman" panose="02020603050405020304" pitchFamily="18" charset="0"/>
                <a:cs typeface="Times New Roman" panose="02020603050405020304" pitchFamily="18" charset="0"/>
              </a:rPr>
              <a:t>Sobuj</a:t>
            </a:r>
            <a:r>
              <a:rPr lang="en-US" sz="1800" b="0" i="0" dirty="0">
                <a:solidFill>
                  <a:srgbClr val="000000"/>
                </a:solidFill>
                <a:effectLst/>
                <a:latin typeface="Times New Roman" panose="02020603050405020304" pitchFamily="18" charset="0"/>
                <a:cs typeface="Times New Roman" panose="02020603050405020304" pitchFamily="18" charset="0"/>
              </a:rPr>
              <a:t>, M.S.I. “A classical approach to handcrafted feature extraction techniques for </a:t>
            </a:r>
            <a:r>
              <a:rPr lang="en-US" sz="1800" b="0" i="0" dirty="0" err="1">
                <a:solidFill>
                  <a:srgbClr val="000000"/>
                </a:solidFill>
                <a:effectLst/>
                <a:latin typeface="Times New Roman" panose="02020603050405020304" pitchFamily="18" charset="0"/>
                <a:cs typeface="Times New Roman" panose="02020603050405020304" pitchFamily="18" charset="0"/>
              </a:rPr>
              <a:t>bangla</a:t>
            </a:r>
            <a:r>
              <a:rPr lang="en-US" sz="1800" b="0" i="0" dirty="0">
                <a:solidFill>
                  <a:srgbClr val="000000"/>
                </a:solidFill>
                <a:effectLst/>
                <a:latin typeface="Times New Roman" panose="02020603050405020304" pitchFamily="18" charset="0"/>
                <a:cs typeface="Times New Roman" panose="02020603050405020304" pitchFamily="18" charset="0"/>
              </a:rPr>
              <a:t> handwritten digit recognition.” In “2021 International Conference on Electronics, Communications and Information Technology (ICECIT),” pp. 1–4, 2021</a:t>
            </a:r>
            <a:r>
              <a:rPr lang="en-US" dirty="0">
                <a:latin typeface="Times New Roman" panose="02020603050405020304" pitchFamily="18" charset="0"/>
                <a:cs typeface="Times New Roman" panose="02020603050405020304" pitchFamily="18" charset="0"/>
              </a:rPr>
              <a:t> </a:t>
            </a:r>
          </a:p>
          <a:p>
            <a:r>
              <a:rPr lang="en-US" sz="1800" b="0" i="0" dirty="0" err="1">
                <a:solidFill>
                  <a:srgbClr val="000000"/>
                </a:solidFill>
                <a:effectLst/>
                <a:latin typeface="Times New Roman" panose="02020603050405020304" pitchFamily="18" charset="0"/>
                <a:cs typeface="Times New Roman" panose="02020603050405020304" pitchFamily="18" charset="0"/>
              </a:rPr>
              <a:t>Alom</a:t>
            </a:r>
            <a:r>
              <a:rPr lang="en-US" sz="1800" b="0" i="0" dirty="0">
                <a:solidFill>
                  <a:srgbClr val="000000"/>
                </a:solidFill>
                <a:effectLst/>
                <a:latin typeface="Times New Roman" panose="02020603050405020304" pitchFamily="18" charset="0"/>
                <a:cs typeface="Times New Roman" panose="02020603050405020304" pitchFamily="18" charset="0"/>
              </a:rPr>
              <a:t>, M.Z., </a:t>
            </a:r>
            <a:r>
              <a:rPr lang="en-US" sz="1800" b="0" i="0" dirty="0" err="1">
                <a:solidFill>
                  <a:srgbClr val="000000"/>
                </a:solidFill>
                <a:effectLst/>
                <a:latin typeface="Times New Roman" panose="02020603050405020304" pitchFamily="18" charset="0"/>
                <a:cs typeface="Times New Roman" panose="02020603050405020304" pitchFamily="18" charset="0"/>
              </a:rPr>
              <a:t>Sidike</a:t>
            </a:r>
            <a:r>
              <a:rPr lang="en-US" sz="1800" b="0" i="0" dirty="0">
                <a:solidFill>
                  <a:srgbClr val="000000"/>
                </a:solidFill>
                <a:effectLst/>
                <a:latin typeface="Times New Roman" panose="02020603050405020304" pitchFamily="18" charset="0"/>
                <a:cs typeface="Times New Roman" panose="02020603050405020304" pitchFamily="18" charset="0"/>
              </a:rPr>
              <a:t>, P., Hasan, M., Taha, T.M. and </a:t>
            </a:r>
            <a:r>
              <a:rPr lang="en-US" sz="1800" b="0" i="0" dirty="0" err="1">
                <a:solidFill>
                  <a:srgbClr val="000000"/>
                </a:solidFill>
                <a:effectLst/>
                <a:latin typeface="Times New Roman" panose="02020603050405020304" pitchFamily="18" charset="0"/>
                <a:cs typeface="Times New Roman" panose="02020603050405020304" pitchFamily="18" charset="0"/>
              </a:rPr>
              <a:t>Asari</a:t>
            </a:r>
            <a:r>
              <a:rPr lang="en-US" sz="1800" b="0" i="0" dirty="0">
                <a:solidFill>
                  <a:srgbClr val="000000"/>
                </a:solidFill>
                <a:effectLst/>
                <a:latin typeface="Times New Roman" panose="02020603050405020304" pitchFamily="18" charset="0"/>
                <a:cs typeface="Times New Roman" panose="02020603050405020304" pitchFamily="18" charset="0"/>
              </a:rPr>
              <a:t>, V.K. “Handwritten </a:t>
            </a:r>
            <a:r>
              <a:rPr lang="en-US" sz="1800" b="0" i="0" dirty="0" err="1">
                <a:solidFill>
                  <a:srgbClr val="000000"/>
                </a:solidFill>
                <a:effectLst/>
                <a:latin typeface="Times New Roman" panose="02020603050405020304" pitchFamily="18" charset="0"/>
                <a:cs typeface="Times New Roman" panose="02020603050405020304" pitchFamily="18" charset="0"/>
              </a:rPr>
              <a:t>bangla</a:t>
            </a:r>
            <a:r>
              <a:rPr lang="en-US" sz="1800" b="0" i="0" dirty="0">
                <a:solidFill>
                  <a:srgbClr val="000000"/>
                </a:solidFill>
                <a:effectLst/>
                <a:latin typeface="Times New Roman" panose="02020603050405020304" pitchFamily="18" charset="0"/>
                <a:cs typeface="Times New Roman" panose="02020603050405020304" pitchFamily="18" charset="0"/>
              </a:rPr>
              <a:t> character recognition using the state-of-art deep convolutional neural networks.”, 2018</a:t>
            </a:r>
            <a:r>
              <a:rPr lang="en-US" dirty="0">
                <a:latin typeface="Times New Roman" panose="02020603050405020304" pitchFamily="18" charset="0"/>
                <a:cs typeface="Times New Roman" panose="02020603050405020304" pitchFamily="18" charset="0"/>
              </a:rPr>
              <a:t> </a:t>
            </a:r>
          </a:p>
          <a:p>
            <a:r>
              <a:rPr lang="en-US" sz="1800" dirty="0">
                <a:effectLst/>
                <a:latin typeface="Times New Roman" panose="02020603050405020304" pitchFamily="18" charset="0"/>
                <a:cs typeface="Times New Roman" panose="02020603050405020304" pitchFamily="18" charset="0"/>
              </a:rPr>
              <a:t>Mahmud, F. (2017). A Complete Bangla OCR System for Printed </a:t>
            </a:r>
            <a:r>
              <a:rPr lang="en-US" sz="1800" dirty="0" err="1">
                <a:effectLst/>
                <a:latin typeface="Times New Roman" panose="02020603050405020304" pitchFamily="18" charset="0"/>
                <a:cs typeface="Times New Roman" panose="02020603050405020304" pitchFamily="18" charset="0"/>
              </a:rPr>
              <a:t>Chracters</a:t>
            </a:r>
            <a:r>
              <a:rPr lang="en-US" sz="1800" dirty="0">
                <a:effectLst/>
                <a:latin typeface="Times New Roman" panose="02020603050405020304" pitchFamily="18" charset="0"/>
                <a:cs typeface="Times New Roman" panose="02020603050405020304" pitchFamily="18" charset="0"/>
              </a:rPr>
              <a:t>. www.academia.edu. </a:t>
            </a:r>
            <a:r>
              <a:rPr lang="en-US" sz="1800" dirty="0">
                <a:effectLst/>
                <a:latin typeface="Times New Roman" panose="02020603050405020304" pitchFamily="18" charset="0"/>
                <a:cs typeface="Times New Roman" panose="02020603050405020304" pitchFamily="18" charset="0"/>
                <a:hlinkClick r:id="rId2"/>
              </a:rPr>
              <a:t>https://www.academia.edu/31726098/A_Complete_Bangla_OCR_System_for_Printed_Chracters</a:t>
            </a:r>
            <a:endParaRPr lang="en-US" sz="1800" dirty="0">
              <a:effectLst/>
              <a:latin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cs typeface="Times New Roman" panose="02020603050405020304" pitchFamily="18" charset="0"/>
              </a:rPr>
              <a:t>Ahmed, Shamim &amp; M.A, </a:t>
            </a:r>
            <a:r>
              <a:rPr lang="en-US" sz="1800" dirty="0" err="1">
                <a:effectLst/>
                <a:latin typeface="Times New Roman" panose="02020603050405020304" pitchFamily="18" charset="0"/>
                <a:cs typeface="Times New Roman" panose="02020603050405020304" pitchFamily="18" charset="0"/>
              </a:rPr>
              <a:t>Kashem</a:t>
            </a:r>
            <a:r>
              <a:rPr lang="en-US" sz="1800" dirty="0">
                <a:effectLst/>
                <a:latin typeface="Times New Roman" panose="02020603050405020304" pitchFamily="18" charset="0"/>
                <a:cs typeface="Times New Roman" panose="02020603050405020304" pitchFamily="18" charset="0"/>
              </a:rPr>
              <a:t>. (2013). Enhancing the Character Segmentation Accuracy of Bangla OCR using BPNN. International Journal of Science and Research (IJSR). 2. 157-161. </a:t>
            </a:r>
          </a:p>
          <a:p>
            <a:r>
              <a:rPr lang="en-US" sz="1800" dirty="0" err="1">
                <a:effectLst/>
                <a:latin typeface="Times New Roman" panose="02020603050405020304" pitchFamily="18" charset="0"/>
                <a:cs typeface="Times New Roman" panose="02020603050405020304" pitchFamily="18" charset="0"/>
              </a:rPr>
              <a:t>Hasnat</a:t>
            </a:r>
            <a:r>
              <a:rPr lang="en-US" sz="1800" dirty="0">
                <a:effectLst/>
                <a:latin typeface="Times New Roman" panose="02020603050405020304" pitchFamily="18" charset="0"/>
                <a:cs typeface="Times New Roman" panose="02020603050405020304" pitchFamily="18" charset="0"/>
              </a:rPr>
              <a:t>, Md &amp; Habib, </a:t>
            </a:r>
            <a:r>
              <a:rPr lang="en-US" sz="1800" dirty="0" err="1">
                <a:effectLst/>
                <a:latin typeface="Times New Roman" panose="02020603050405020304" pitchFamily="18" charset="0"/>
                <a:cs typeface="Times New Roman" panose="02020603050405020304" pitchFamily="18" charset="0"/>
              </a:rPr>
              <a:t>Murtoza</a:t>
            </a:r>
            <a:r>
              <a:rPr lang="en-US" sz="1800" dirty="0">
                <a:effectLst/>
                <a:latin typeface="Times New Roman" panose="02020603050405020304" pitchFamily="18" charset="0"/>
                <a:cs typeface="Times New Roman" panose="02020603050405020304" pitchFamily="18" charset="0"/>
              </a:rPr>
              <a:t> &amp; Khan, </a:t>
            </a:r>
            <a:r>
              <a:rPr lang="en-US" sz="1800" dirty="0" err="1">
                <a:effectLst/>
                <a:latin typeface="Times New Roman" panose="02020603050405020304" pitchFamily="18" charset="0"/>
                <a:cs typeface="Times New Roman" panose="02020603050405020304" pitchFamily="18" charset="0"/>
              </a:rPr>
              <a:t>Mumit</a:t>
            </a:r>
            <a:r>
              <a:rPr lang="en-US" sz="1800" dirty="0">
                <a:effectLst/>
                <a:latin typeface="Times New Roman" panose="02020603050405020304" pitchFamily="18" charset="0"/>
                <a:cs typeface="Times New Roman" panose="02020603050405020304" pitchFamily="18" charset="0"/>
              </a:rPr>
              <a:t>. (2010). Segmentation free Bangla OCR using HMM: Training and Recognition.</a:t>
            </a:r>
          </a:p>
          <a:p>
            <a:r>
              <a:rPr lang="en-US" sz="1800" dirty="0">
                <a:effectLst/>
                <a:latin typeface="Times New Roman" panose="02020603050405020304" pitchFamily="18" charset="0"/>
                <a:cs typeface="Times New Roman" panose="02020603050405020304" pitchFamily="18" charset="0"/>
              </a:rPr>
              <a:t>Sabir, E., Rawls, S., &amp; Natarajan, P. (2018). Implicit Language Model in LSTM for OCR. Information Sciences Institute.</a:t>
            </a: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379731" cy="447012"/>
          </a:xfrm>
        </p:spPr>
        <p:txBody>
          <a:bodyPr/>
          <a:lstStyle/>
          <a:p>
            <a:r>
              <a:rPr lang="en-US" dirty="0"/>
              <a:t>Sumaiya Salekin (St ID: 1806191)</a:t>
            </a:r>
            <a:endParaRPr lang="en-BD" dirty="0"/>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56</a:t>
            </a:fld>
            <a:endParaRPr lang="en-BD" dirty="0"/>
          </a:p>
        </p:txBody>
      </p:sp>
      <p:sp>
        <p:nvSpPr>
          <p:cNvPr id="7" name="Footer Placeholder 2">
            <a:extLst>
              <a:ext uri="{FF2B5EF4-FFF2-40B4-BE49-F238E27FC236}">
                <a16:creationId xmlns:a16="http://schemas.microsoft.com/office/drawing/2014/main" id="{BBF9A121-7C1E-7FD6-335D-99861C3C405B}"/>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Tree>
    <p:extLst>
      <p:ext uri="{BB962C8B-B14F-4D97-AF65-F5344CB8AC3E}">
        <p14:creationId xmlns:p14="http://schemas.microsoft.com/office/powerpoint/2010/main" val="21656490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r>
              <a:rPr lang="en-US" dirty="0">
                <a:latin typeface="Georgia" panose="02040502050405020303" pitchFamily="18" charset="0"/>
              </a:rPr>
              <a:t>Acknowledgement and References</a:t>
            </a:r>
            <a:endParaRPr lang="en-GB" dirty="0">
              <a:latin typeface="Georgia" panose="02040502050405020303" pitchFamily="18" charset="0"/>
            </a:endParaRPr>
          </a:p>
        </p:txBody>
      </p:sp>
      <p:sp>
        <p:nvSpPr>
          <p:cNvPr id="8" name="Content Placeholder 7">
            <a:extLst>
              <a:ext uri="{FF2B5EF4-FFF2-40B4-BE49-F238E27FC236}">
                <a16:creationId xmlns:a16="http://schemas.microsoft.com/office/drawing/2014/main" id="{8A4176D9-BDBF-5150-C10D-8777ED22DFD7}"/>
              </a:ext>
            </a:extLst>
          </p:cNvPr>
          <p:cNvSpPr>
            <a:spLocks noGrp="1"/>
          </p:cNvSpPr>
          <p:nvPr>
            <p:ph idx="1"/>
          </p:nvPr>
        </p:nvSpPr>
        <p:spPr>
          <a:xfrm>
            <a:off x="329609" y="1351280"/>
            <a:ext cx="11546958" cy="4714240"/>
          </a:xfrm>
        </p:spPr>
        <p:txBody>
          <a:bodyPr>
            <a:no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Biswas, M., Islam, R., </a:t>
            </a:r>
            <a:r>
              <a:rPr lang="en-US" sz="1800" b="0" i="0" dirty="0" err="1">
                <a:solidFill>
                  <a:srgbClr val="000000"/>
                </a:solidFill>
                <a:effectLst/>
                <a:latin typeface="Times New Roman" panose="02020603050405020304" pitchFamily="18" charset="0"/>
                <a:cs typeface="Times New Roman" panose="02020603050405020304" pitchFamily="18" charset="0"/>
              </a:rPr>
              <a:t>Shom</a:t>
            </a:r>
            <a:r>
              <a:rPr lang="en-US" sz="1800" b="0" i="0" dirty="0">
                <a:solidFill>
                  <a:srgbClr val="000000"/>
                </a:solidFill>
                <a:effectLst/>
                <a:latin typeface="Times New Roman" panose="02020603050405020304" pitchFamily="18" charset="0"/>
                <a:cs typeface="Times New Roman" panose="02020603050405020304" pitchFamily="18" charset="0"/>
              </a:rPr>
              <a:t>, G.K., </a:t>
            </a:r>
            <a:r>
              <a:rPr lang="en-US" sz="1800" b="0" i="0" dirty="0" err="1">
                <a:solidFill>
                  <a:srgbClr val="000000"/>
                </a:solidFill>
                <a:effectLst/>
                <a:latin typeface="Times New Roman" panose="02020603050405020304" pitchFamily="18" charset="0"/>
                <a:cs typeface="Times New Roman" panose="02020603050405020304" pitchFamily="18" charset="0"/>
              </a:rPr>
              <a:t>Shopon</a:t>
            </a:r>
            <a:r>
              <a:rPr lang="en-US" sz="1800" b="0" i="0" dirty="0">
                <a:solidFill>
                  <a:srgbClr val="000000"/>
                </a:solidFill>
                <a:effectLst/>
                <a:latin typeface="Times New Roman" panose="02020603050405020304" pitchFamily="18" charset="0"/>
                <a:cs typeface="Times New Roman" panose="02020603050405020304" pitchFamily="18" charset="0"/>
              </a:rPr>
              <a:t>, M., Mohammed, N., </a:t>
            </a:r>
            <a:r>
              <a:rPr lang="en-US" sz="1800" b="0" i="0" dirty="0" err="1">
                <a:solidFill>
                  <a:srgbClr val="000000"/>
                </a:solidFill>
                <a:effectLst/>
                <a:latin typeface="Times New Roman" panose="02020603050405020304" pitchFamily="18" charset="0"/>
                <a:cs typeface="Times New Roman" panose="02020603050405020304" pitchFamily="18" charset="0"/>
              </a:rPr>
              <a:t>Momen</a:t>
            </a:r>
            <a:r>
              <a:rPr lang="en-US" sz="1800" b="0" i="0" dirty="0">
                <a:solidFill>
                  <a:srgbClr val="000000"/>
                </a:solidFill>
                <a:effectLst/>
                <a:latin typeface="Times New Roman" panose="02020603050405020304" pitchFamily="18" charset="0"/>
                <a:cs typeface="Times New Roman" panose="02020603050405020304" pitchFamily="18" charset="0"/>
              </a:rPr>
              <a:t>, S. and Abedin, A. “</a:t>
            </a:r>
            <a:r>
              <a:rPr lang="en-US" sz="1800" b="0" i="0" dirty="0" err="1">
                <a:solidFill>
                  <a:srgbClr val="000000"/>
                </a:solidFill>
                <a:effectLst/>
                <a:latin typeface="Times New Roman" panose="02020603050405020304" pitchFamily="18" charset="0"/>
                <a:cs typeface="Times New Roman" panose="02020603050405020304" pitchFamily="18" charset="0"/>
              </a:rPr>
              <a:t>Banglalekha</a:t>
            </a:r>
            <a:r>
              <a:rPr lang="en-US" sz="1800" b="0" i="0" dirty="0">
                <a:solidFill>
                  <a:srgbClr val="000000"/>
                </a:solidFill>
                <a:effectLst/>
                <a:latin typeface="Times New Roman" panose="02020603050405020304" pitchFamily="18" charset="0"/>
                <a:cs typeface="Times New Roman" panose="02020603050405020304" pitchFamily="18" charset="0"/>
              </a:rPr>
              <a:t>-isolated: A multi-purpose comprehensive dataset of handwritten </a:t>
            </a:r>
            <a:r>
              <a:rPr lang="en-US" sz="1800" b="0" i="0" dirty="0" err="1">
                <a:solidFill>
                  <a:srgbClr val="000000"/>
                </a:solidFill>
                <a:effectLst/>
                <a:latin typeface="Times New Roman" panose="02020603050405020304" pitchFamily="18" charset="0"/>
                <a:cs typeface="Times New Roman" panose="02020603050405020304" pitchFamily="18" charset="0"/>
              </a:rPr>
              <a:t>bangla</a:t>
            </a:r>
            <a:r>
              <a:rPr lang="en-US" sz="1800" b="0" i="0" dirty="0">
                <a:solidFill>
                  <a:srgbClr val="000000"/>
                </a:solidFill>
                <a:effectLst/>
                <a:latin typeface="Times New Roman" panose="02020603050405020304" pitchFamily="18" charset="0"/>
                <a:cs typeface="Times New Roman" panose="02020603050405020304" pitchFamily="18" charset="0"/>
              </a:rPr>
              <a:t> isolated characters.” </a:t>
            </a:r>
            <a:r>
              <a:rPr lang="en-US" sz="1800" b="0" i="1" dirty="0">
                <a:solidFill>
                  <a:srgbClr val="000000"/>
                </a:solidFill>
                <a:effectLst/>
                <a:latin typeface="Times New Roman" panose="02020603050405020304" pitchFamily="18" charset="0"/>
                <a:cs typeface="Times New Roman" panose="02020603050405020304" pitchFamily="18" charset="0"/>
              </a:rPr>
              <a:t>Data in Brief</a:t>
            </a:r>
            <a:r>
              <a:rPr lang="en-US" sz="1800" b="0" i="0" dirty="0">
                <a:solidFill>
                  <a:srgbClr val="000000"/>
                </a:solidFill>
                <a:effectLst/>
                <a:latin typeface="Times New Roman" panose="02020603050405020304" pitchFamily="18" charset="0"/>
                <a:cs typeface="Times New Roman" panose="02020603050405020304" pitchFamily="18" charset="0"/>
              </a:rPr>
              <a:t>, volume 12:pp. 103–107, 2017</a:t>
            </a:r>
            <a:r>
              <a:rPr lang="en-US" sz="1800" dirty="0">
                <a:latin typeface="Times New Roman" panose="02020603050405020304" pitchFamily="18" charset="0"/>
                <a:cs typeface="Times New Roman" panose="02020603050405020304" pitchFamily="18" charset="0"/>
              </a:rPr>
              <a:t> </a:t>
            </a:r>
          </a:p>
          <a:p>
            <a:r>
              <a:rPr lang="en-US" sz="1800" b="0" i="0" dirty="0" err="1">
                <a:solidFill>
                  <a:srgbClr val="000000"/>
                </a:solidFill>
                <a:effectLst/>
                <a:latin typeface="Times New Roman" panose="02020603050405020304" pitchFamily="18" charset="0"/>
                <a:cs typeface="Times New Roman" panose="02020603050405020304" pitchFamily="18" charset="0"/>
              </a:rPr>
              <a:t>Rabby</a:t>
            </a:r>
            <a:r>
              <a:rPr lang="en-US" sz="1800" b="0" i="0" dirty="0">
                <a:solidFill>
                  <a:srgbClr val="000000"/>
                </a:solidFill>
                <a:effectLst/>
                <a:latin typeface="Times New Roman" panose="02020603050405020304" pitchFamily="18" charset="0"/>
                <a:cs typeface="Times New Roman" panose="02020603050405020304" pitchFamily="18" charset="0"/>
              </a:rPr>
              <a:t>, A.S.A., Haque, S., Islam, M.S., </a:t>
            </a:r>
            <a:r>
              <a:rPr lang="en-US" sz="1800" b="0" i="0" dirty="0" err="1">
                <a:solidFill>
                  <a:srgbClr val="000000"/>
                </a:solidFill>
                <a:effectLst/>
                <a:latin typeface="Times New Roman" panose="02020603050405020304" pitchFamily="18" charset="0"/>
                <a:cs typeface="Times New Roman" panose="02020603050405020304" pitchFamily="18" charset="0"/>
              </a:rPr>
              <a:t>Abujar</a:t>
            </a:r>
            <a:r>
              <a:rPr lang="en-US" sz="1800" b="0" i="0" dirty="0">
                <a:solidFill>
                  <a:srgbClr val="000000"/>
                </a:solidFill>
                <a:effectLst/>
                <a:latin typeface="Times New Roman" panose="02020603050405020304" pitchFamily="18" charset="0"/>
                <a:cs typeface="Times New Roman" panose="02020603050405020304" pitchFamily="18" charset="0"/>
              </a:rPr>
              <a:t>, S. and Hossain, S. </a:t>
            </a:r>
            <a:r>
              <a:rPr lang="en-US" sz="1800" b="0" i="1" dirty="0" err="1">
                <a:solidFill>
                  <a:srgbClr val="000000"/>
                </a:solidFill>
                <a:effectLst/>
                <a:latin typeface="Times New Roman" panose="02020603050405020304" pitchFamily="18" charset="0"/>
                <a:cs typeface="Times New Roman" panose="02020603050405020304" pitchFamily="18" charset="0"/>
              </a:rPr>
              <a:t>Ekush</a:t>
            </a:r>
            <a:r>
              <a:rPr lang="en-US" sz="1800" b="0" i="1" dirty="0">
                <a:solidFill>
                  <a:srgbClr val="000000"/>
                </a:solidFill>
                <a:effectLst/>
                <a:latin typeface="Times New Roman" panose="02020603050405020304" pitchFamily="18" charset="0"/>
                <a:cs typeface="Times New Roman" panose="02020603050405020304" pitchFamily="18" charset="0"/>
              </a:rPr>
              <a:t>: A Multipurpose and Multitype Comprehensive Database for Online Off-Line Bangla Handwritten Characters</a:t>
            </a:r>
            <a:r>
              <a:rPr lang="en-US" sz="1800" b="0" i="0" dirty="0">
                <a:solidFill>
                  <a:srgbClr val="000000"/>
                </a:solidFill>
                <a:effectLst/>
                <a:latin typeface="Times New Roman" panose="02020603050405020304" pitchFamily="18" charset="0"/>
                <a:cs typeface="Times New Roman" panose="02020603050405020304" pitchFamily="18" charset="0"/>
              </a:rPr>
              <a:t>, pp. 149–158, 07 2019</a:t>
            </a:r>
            <a:r>
              <a:rPr lang="en-US" sz="1800" dirty="0">
                <a:latin typeface="Times New Roman" panose="02020603050405020304" pitchFamily="18" charset="0"/>
                <a:cs typeface="Times New Roman" panose="02020603050405020304" pitchFamily="18" charset="0"/>
              </a:rPr>
              <a:t> </a:t>
            </a:r>
          </a:p>
          <a:p>
            <a:r>
              <a:rPr lang="en-US" sz="1800" b="0" i="0" dirty="0">
                <a:solidFill>
                  <a:srgbClr val="000000"/>
                </a:solidFill>
                <a:effectLst/>
                <a:latin typeface="Times New Roman" panose="02020603050405020304" pitchFamily="18" charset="0"/>
                <a:cs typeface="Times New Roman" panose="02020603050405020304" pitchFamily="18" charset="0"/>
              </a:rPr>
              <a:t>Roy, K., Hossain, M.S., </a:t>
            </a:r>
            <a:r>
              <a:rPr lang="en-US" sz="1800" b="0" i="0" dirty="0" err="1">
                <a:solidFill>
                  <a:srgbClr val="000000"/>
                </a:solidFill>
                <a:effectLst/>
                <a:latin typeface="Times New Roman" panose="02020603050405020304" pitchFamily="18" charset="0"/>
                <a:cs typeface="Times New Roman" panose="02020603050405020304" pitchFamily="18" charset="0"/>
              </a:rPr>
              <a:t>Saha</a:t>
            </a:r>
            <a:r>
              <a:rPr lang="en-US" sz="1800" b="0" i="0" dirty="0">
                <a:solidFill>
                  <a:srgbClr val="000000"/>
                </a:solidFill>
                <a:effectLst/>
                <a:latin typeface="Times New Roman" panose="02020603050405020304" pitchFamily="18" charset="0"/>
                <a:cs typeface="Times New Roman" panose="02020603050405020304" pitchFamily="18" charset="0"/>
              </a:rPr>
              <a:t>, P., Rohan, S., Rahman, F., Ashrafi, I., </a:t>
            </a:r>
            <a:r>
              <a:rPr lang="en-US" sz="1800" b="0" i="0" dirty="0" err="1">
                <a:solidFill>
                  <a:srgbClr val="000000"/>
                </a:solidFill>
                <a:effectLst/>
                <a:latin typeface="Times New Roman" panose="02020603050405020304" pitchFamily="18" charset="0"/>
                <a:cs typeface="Times New Roman" panose="02020603050405020304" pitchFamily="18" charset="0"/>
              </a:rPr>
              <a:t>Rezwan</a:t>
            </a:r>
            <a:r>
              <a:rPr lang="en-US" sz="1800" b="0" i="0" dirty="0">
                <a:solidFill>
                  <a:srgbClr val="000000"/>
                </a:solidFill>
                <a:effectLst/>
                <a:latin typeface="Times New Roman" panose="02020603050405020304" pitchFamily="18" charset="0"/>
                <a:cs typeface="Times New Roman" panose="02020603050405020304" pitchFamily="18" charset="0"/>
              </a:rPr>
              <a:t>, I.M., Hossain, B.M.M., Kabir, A. and Mohammed, N. “Synthetic Printed Words and Test Protocols Data for Bangla OCR.”, 6 2022</a:t>
            </a:r>
            <a:r>
              <a:rPr lang="en-US" sz="1800" dirty="0">
                <a:latin typeface="Times New Roman" panose="02020603050405020304" pitchFamily="18" charset="0"/>
                <a:cs typeface="Times New Roman" panose="02020603050405020304" pitchFamily="18" charset="0"/>
              </a:rPr>
              <a:t> </a:t>
            </a:r>
          </a:p>
          <a:p>
            <a:r>
              <a:rPr lang="en-US" sz="1800" b="0" i="0" dirty="0">
                <a:solidFill>
                  <a:srgbClr val="000000"/>
                </a:solidFill>
                <a:effectLst/>
                <a:latin typeface="Times New Roman" panose="02020603050405020304" pitchFamily="18" charset="0"/>
                <a:cs typeface="Times New Roman" panose="02020603050405020304" pitchFamily="18" charset="0"/>
              </a:rPr>
              <a:t>Addison Howard, Ahmed Imtiaz Humayun A.C.R.H.S.T. “Bengali.ai handwritten grapheme classification.”, 2019</a:t>
            </a:r>
            <a:r>
              <a:rPr lang="en-US" sz="1800" dirty="0">
                <a:latin typeface="Times New Roman" panose="02020603050405020304" pitchFamily="18" charset="0"/>
                <a:cs typeface="Times New Roman" panose="02020603050405020304" pitchFamily="18" charset="0"/>
              </a:rPr>
              <a:t> </a:t>
            </a:r>
          </a:p>
          <a:p>
            <a:r>
              <a:rPr lang="en-US" sz="1800" b="0" i="0" dirty="0" err="1">
                <a:solidFill>
                  <a:srgbClr val="000000"/>
                </a:solidFill>
                <a:effectLst/>
                <a:latin typeface="Times New Roman" panose="02020603050405020304" pitchFamily="18" charset="0"/>
                <a:cs typeface="Times New Roman" panose="02020603050405020304" pitchFamily="18" charset="0"/>
              </a:rPr>
              <a:t>Alam</a:t>
            </a:r>
            <a:r>
              <a:rPr lang="en-US" sz="1800" b="0" i="0" dirty="0">
                <a:solidFill>
                  <a:srgbClr val="000000"/>
                </a:solidFill>
                <a:effectLst/>
                <a:latin typeface="Times New Roman" panose="02020603050405020304" pitchFamily="18" charset="0"/>
                <a:cs typeface="Times New Roman" panose="02020603050405020304" pitchFamily="18" charset="0"/>
              </a:rPr>
              <a:t>, S., </a:t>
            </a:r>
            <a:r>
              <a:rPr lang="en-US" sz="1800" b="0" i="0" dirty="0" err="1">
                <a:solidFill>
                  <a:srgbClr val="000000"/>
                </a:solidFill>
                <a:effectLst/>
                <a:latin typeface="Times New Roman" panose="02020603050405020304" pitchFamily="18" charset="0"/>
                <a:cs typeface="Times New Roman" panose="02020603050405020304" pitchFamily="18" charset="0"/>
              </a:rPr>
              <a:t>Reasat</a:t>
            </a:r>
            <a:r>
              <a:rPr lang="en-US" sz="1800" b="0" i="0" dirty="0">
                <a:solidFill>
                  <a:srgbClr val="000000"/>
                </a:solidFill>
                <a:effectLst/>
                <a:latin typeface="Times New Roman" panose="02020603050405020304" pitchFamily="18" charset="0"/>
                <a:cs typeface="Times New Roman" panose="02020603050405020304" pitchFamily="18" charset="0"/>
              </a:rPr>
              <a:t>, T., </a:t>
            </a:r>
            <a:r>
              <a:rPr lang="en-US" sz="1800" b="0" i="0" dirty="0" err="1">
                <a:solidFill>
                  <a:srgbClr val="000000"/>
                </a:solidFill>
                <a:effectLst/>
                <a:latin typeface="Times New Roman" panose="02020603050405020304" pitchFamily="18" charset="0"/>
                <a:cs typeface="Times New Roman" panose="02020603050405020304" pitchFamily="18" charset="0"/>
              </a:rPr>
              <a:t>Sushmit</a:t>
            </a:r>
            <a:r>
              <a:rPr lang="en-US" sz="1800" b="0" i="0" dirty="0">
                <a:solidFill>
                  <a:srgbClr val="000000"/>
                </a:solidFill>
                <a:effectLst/>
                <a:latin typeface="Times New Roman" panose="02020603050405020304" pitchFamily="18" charset="0"/>
                <a:cs typeface="Times New Roman" panose="02020603050405020304" pitchFamily="18" charset="0"/>
              </a:rPr>
              <a:t>, A.S., Siddique, S.M., Rahman, F., Hasan, M. and Humayun, A.I. “A large multi-target dataset of common </a:t>
            </a:r>
            <a:r>
              <a:rPr lang="en-US" sz="1800" b="0" i="0" dirty="0" err="1">
                <a:solidFill>
                  <a:srgbClr val="000000"/>
                </a:solidFill>
                <a:effectLst/>
                <a:latin typeface="Times New Roman" panose="02020603050405020304" pitchFamily="18" charset="0"/>
                <a:cs typeface="Times New Roman" panose="02020603050405020304" pitchFamily="18" charset="0"/>
              </a:rPr>
              <a:t>bengali</a:t>
            </a:r>
            <a:r>
              <a:rPr lang="en-US" sz="1800" b="0" i="0" dirty="0">
                <a:solidFill>
                  <a:srgbClr val="000000"/>
                </a:solidFill>
                <a:effectLst/>
                <a:latin typeface="Times New Roman" panose="02020603050405020304" pitchFamily="18" charset="0"/>
                <a:cs typeface="Times New Roman" panose="02020603050405020304" pitchFamily="18" charset="0"/>
              </a:rPr>
              <a:t> handwritten graphemes.” In “International Conference on Document Analysis and Recognition,” pp. 383–398. Springer, 2021</a:t>
            </a:r>
            <a:r>
              <a:rPr lang="en-US" sz="1800" dirty="0">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lang="en-US" altLang="en-US" sz="1800" dirty="0">
              <a:latin typeface="Times New Roman" panose="02020603050405020304" pitchFamily="18" charset="0"/>
              <a:cs typeface="Times New Roman" panose="02020603050405020304" pitchFamily="18" charset="0"/>
            </a:endParaRPr>
          </a:p>
          <a:p>
            <a:pPr marL="0" algn="l" rtl="0" eaLnBrk="1" fontAlgn="ctr" latinLnBrk="0" hangingPunct="1">
              <a:spcBef>
                <a:spcPts val="0"/>
              </a:spcBef>
              <a:spcAft>
                <a:spcPts val="0"/>
              </a:spcAft>
            </a:pPr>
            <a:r>
              <a:rPr lang="en-US" sz="1800" b="0" i="0" u="none" strike="noStrike" kern="1200" dirty="0">
                <a:solidFill>
                  <a:srgbClr val="000000"/>
                </a:solidFill>
                <a:effectLst/>
                <a:latin typeface="Times New Roman" panose="02020603050405020304" pitchFamily="18" charset="0"/>
                <a:cs typeface="Times New Roman" panose="02020603050405020304" pitchFamily="18" charset="0"/>
              </a:rPr>
              <a:t>Kamal, M. “Bengali dictionary.” </a:t>
            </a:r>
            <a:r>
              <a:rPr lang="en-US" sz="1800" b="0" i="0" u="none" strike="noStrike" kern="1200" dirty="0">
                <a:solidFill>
                  <a:srgbClr val="AB1F26"/>
                </a:solidFill>
                <a:effectLst/>
                <a:latin typeface="Times New Roman" panose="02020603050405020304" pitchFamily="18" charset="0"/>
                <a:cs typeface="Times New Roman" panose="02020603050405020304" pitchFamily="18" charset="0"/>
              </a:rPr>
              <a:t>https://github.com/MinhasKamal/BengaliDictionary</a:t>
            </a:r>
            <a:r>
              <a:rPr lang="en-US" sz="1800" b="0" i="0" u="none" strike="noStrike" kern="1200" dirty="0">
                <a:solidFill>
                  <a:srgbClr val="000000"/>
                </a:solidFill>
                <a:effectLst/>
                <a:latin typeface="Times New Roman" panose="02020603050405020304" pitchFamily="18" charset="0"/>
                <a:cs typeface="Times New Roman" panose="02020603050405020304" pitchFamily="18" charset="0"/>
              </a:rPr>
              <a:t>, 2024. GitHub repository</a:t>
            </a:r>
          </a:p>
          <a:p>
            <a:pPr marL="0" algn="l" rtl="0" eaLnBrk="1" fontAlgn="ctr" latinLnBrk="0" hangingPunct="1">
              <a:spcBef>
                <a:spcPts val="0"/>
              </a:spcBef>
              <a:spcAft>
                <a:spcPts val="0"/>
              </a:spcAft>
            </a:pPr>
            <a:r>
              <a:rPr lang="en-US" sz="1800" b="0" i="0" u="none" strike="noStrike" kern="1200" dirty="0">
                <a:solidFill>
                  <a:srgbClr val="000000"/>
                </a:solidFill>
                <a:effectLst/>
                <a:latin typeface="Times New Roman" panose="02020603050405020304" pitchFamily="18" charset="0"/>
                <a:cs typeface="Times New Roman" panose="02020603050405020304" pitchFamily="18" charset="0"/>
              </a:rPr>
              <a:t>Chowdhury, A., HOSSEN, M.A. and Barua, A. “BD</a:t>
            </a:r>
            <a:r>
              <a:rPr lang="en-US" sz="1800" b="0" i="1" u="none" strike="noStrike" kern="1200" dirty="0">
                <a:solidFill>
                  <a:srgbClr val="000000"/>
                </a:solidFill>
                <a:effectLst/>
                <a:latin typeface="Times New Roman" panose="02020603050405020304" pitchFamily="18" charset="0"/>
                <a:cs typeface="Times New Roman" panose="02020603050405020304" pitchFamily="18" charset="0"/>
              </a:rPr>
              <a:t>DB</a:t>
            </a:r>
            <a:r>
              <a:rPr lang="en-US" sz="1800" b="0" i="0" u="none" strike="noStrike" kern="1200" dirty="0">
                <a:solidFill>
                  <a:srgbClr val="000000"/>
                </a:solidFill>
                <a:effectLst/>
                <a:latin typeface="Times New Roman" panose="02020603050405020304" pitchFamily="18" charset="0"/>
                <a:cs typeface="Times New Roman" panose="02020603050405020304" pitchFamily="18" charset="0"/>
              </a:rPr>
              <a:t>64</a:t>
            </a:r>
            <a:r>
              <a:rPr lang="en-US" sz="1800" b="0" i="1" u="none" strike="noStrike" kern="1200" dirty="0">
                <a:solidFill>
                  <a:srgbClr val="000000"/>
                </a:solidFill>
                <a:effectLst/>
                <a:latin typeface="Times New Roman" panose="02020603050405020304" pitchFamily="18" charset="0"/>
                <a:cs typeface="Times New Roman" panose="02020603050405020304" pitchFamily="18" charset="0"/>
              </a:rPr>
              <a:t>.′′, </a:t>
            </a:r>
            <a:r>
              <a:rPr lang="en-US" sz="1800" b="0" i="0" u="none" strike="noStrike" kern="1200" dirty="0">
                <a:solidFill>
                  <a:srgbClr val="000000"/>
                </a:solidFill>
                <a:effectLst/>
                <a:latin typeface="Times New Roman" panose="02020603050405020304" pitchFamily="18" charset="0"/>
                <a:cs typeface="Times New Roman" panose="02020603050405020304" pitchFamily="18" charset="0"/>
              </a:rPr>
              <a:t>2023</a:t>
            </a:r>
            <a:endParaRPr lang="en-US" sz="1800" dirty="0">
              <a:latin typeface="Times New Roman" panose="02020603050405020304" pitchFamily="18" charset="0"/>
              <a:cs typeface="Times New Roman" panose="02020603050405020304" pitchFamily="18" charset="0"/>
            </a:endParaRPr>
          </a:p>
          <a:p>
            <a:pPr marL="0" algn="l" rtl="0" eaLnBrk="1" fontAlgn="ctr" latinLnBrk="0" hangingPunct="1">
              <a:spcBef>
                <a:spcPts val="0"/>
              </a:spcBef>
              <a:spcAft>
                <a:spcPts val="0"/>
              </a:spcAft>
            </a:pPr>
            <a:r>
              <a:rPr lang="en-US" sz="1800" b="0" i="0" u="none" strike="noStrike" kern="1200" dirty="0">
                <a:solidFill>
                  <a:srgbClr val="000000"/>
                </a:solidFill>
                <a:effectLst/>
                <a:latin typeface="Times New Roman" panose="02020603050405020304" pitchFamily="18" charset="0"/>
                <a:cs typeface="Times New Roman" panose="02020603050405020304" pitchFamily="18" charset="0"/>
              </a:rPr>
              <a:t>Faruk, M. “Bengali names vs gender dataset.” </a:t>
            </a:r>
            <a:r>
              <a:rPr lang="en-US" sz="1800" b="0" i="0" u="none" strike="noStrike" kern="1200" dirty="0">
                <a:solidFill>
                  <a:srgbClr val="AB1F26"/>
                </a:solidFill>
                <a:effectLst/>
                <a:latin typeface="Times New Roman" panose="02020603050405020304" pitchFamily="18" charset="0"/>
                <a:cs typeface="Times New Roman" panose="02020603050405020304" pitchFamily="18" charset="0"/>
              </a:rPr>
              <a:t>https://huggingface.co/</a:t>
            </a:r>
            <a:r>
              <a:rPr kumimoji="0" lang="en-US" altLang="en-US" sz="1800" b="0" i="0" u="none" strike="noStrike" cap="none" normalizeH="0" baseline="0" dirty="0">
                <a:ln>
                  <a:noFill/>
                </a:ln>
                <a:solidFill>
                  <a:srgbClr val="AB1F26"/>
                </a:solidFill>
                <a:effectLst/>
                <a:latin typeface="Times New Roman" panose="02020603050405020304" pitchFamily="18" charset="0"/>
                <a:cs typeface="Times New Roman" panose="02020603050405020304" pitchFamily="18" charset="0"/>
              </a:rPr>
              <a:t> datasets/</a:t>
            </a:r>
            <a:r>
              <a:rPr kumimoji="0" lang="en-US" altLang="en-US" sz="1800" b="0" i="0" u="none" strike="noStrike" cap="none" normalizeH="0" baseline="0" dirty="0" err="1">
                <a:ln>
                  <a:noFill/>
                </a:ln>
                <a:solidFill>
                  <a:srgbClr val="AB1F26"/>
                </a:solidFill>
                <a:effectLst/>
                <a:latin typeface="Times New Roman" panose="02020603050405020304" pitchFamily="18" charset="0"/>
                <a:cs typeface="Times New Roman" panose="02020603050405020304" pitchFamily="18" charset="0"/>
              </a:rPr>
              <a:t>faruk</a:t>
            </a:r>
            <a:r>
              <a:rPr kumimoji="0" lang="en-US" altLang="en-US" sz="1800" b="0" i="0" u="none" strike="noStrike" cap="none" normalizeH="0" baseline="0" dirty="0">
                <a:ln>
                  <a:noFill/>
                </a:ln>
                <a:solidFill>
                  <a:srgbClr val="AB1F26"/>
                </a:solidFill>
                <a:effectLst/>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err="1">
                <a:ln>
                  <a:noFill/>
                </a:ln>
                <a:solidFill>
                  <a:srgbClr val="AB1F26"/>
                </a:solidFill>
                <a:effectLst/>
                <a:latin typeface="Times New Roman" panose="02020603050405020304" pitchFamily="18" charset="0"/>
                <a:cs typeface="Times New Roman" panose="02020603050405020304" pitchFamily="18" charset="0"/>
              </a:rPr>
              <a:t>bengali</a:t>
            </a:r>
            <a:r>
              <a:rPr kumimoji="0" lang="en-US" altLang="en-US" sz="1800" b="0" i="0" u="none" strike="noStrike" cap="none" normalizeH="0" baseline="0" dirty="0">
                <a:ln>
                  <a:noFill/>
                </a:ln>
                <a:solidFill>
                  <a:srgbClr val="AB1F26"/>
                </a:solidFill>
                <a:effectLst/>
                <a:latin typeface="Times New Roman" panose="02020603050405020304" pitchFamily="18" charset="0"/>
                <a:cs typeface="Times New Roman" panose="02020603050405020304" pitchFamily="18" charset="0"/>
              </a:rPr>
              <a:t>-names-vs-gender</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2024. Accessed: 2024-06-22</a:t>
            </a:r>
            <a:endParaRPr lang="en-US" sz="1800" b="0" i="0" u="none" strike="noStrike" dirty="0">
              <a:effectLst/>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379731" cy="447012"/>
          </a:xfrm>
        </p:spPr>
        <p:txBody>
          <a:bodyPr/>
          <a:lstStyle/>
          <a:p>
            <a:r>
              <a:rPr lang="en-US" dirty="0"/>
              <a:t>Sumaiya Salekin (St ID: 1806191)</a:t>
            </a:r>
            <a:endParaRPr lang="en-BD" dirty="0"/>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57</a:t>
            </a:fld>
            <a:endParaRPr lang="en-BD" dirty="0"/>
          </a:p>
        </p:txBody>
      </p:sp>
      <p:sp>
        <p:nvSpPr>
          <p:cNvPr id="7" name="Footer Placeholder 2">
            <a:extLst>
              <a:ext uri="{FF2B5EF4-FFF2-40B4-BE49-F238E27FC236}">
                <a16:creationId xmlns:a16="http://schemas.microsoft.com/office/drawing/2014/main" id="{BBF9A121-7C1E-7FD6-335D-99861C3C405B}"/>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Tree>
    <p:extLst>
      <p:ext uri="{BB962C8B-B14F-4D97-AF65-F5344CB8AC3E}">
        <p14:creationId xmlns:p14="http://schemas.microsoft.com/office/powerpoint/2010/main" val="42926387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2E8F-1972-7F79-7581-8F3C547DF7D5}"/>
              </a:ext>
            </a:extLst>
          </p:cNvPr>
          <p:cNvSpPr>
            <a:spLocks noGrp="1"/>
          </p:cNvSpPr>
          <p:nvPr>
            <p:ph type="title"/>
          </p:nvPr>
        </p:nvSpPr>
        <p:spPr/>
        <p:txBody>
          <a:bodyPr/>
          <a:lstStyle/>
          <a:p>
            <a:r>
              <a:rPr lang="en-US" dirty="0">
                <a:latin typeface="Georgia" panose="02040502050405020303" pitchFamily="18" charset="0"/>
              </a:rPr>
              <a:t>Acknowledgement and References</a:t>
            </a:r>
            <a:endParaRPr lang="en-GB" dirty="0">
              <a:latin typeface="Georgia" panose="02040502050405020303" pitchFamily="18" charset="0"/>
            </a:endParaRPr>
          </a:p>
        </p:txBody>
      </p:sp>
      <p:sp>
        <p:nvSpPr>
          <p:cNvPr id="8" name="Content Placeholder 7">
            <a:extLst>
              <a:ext uri="{FF2B5EF4-FFF2-40B4-BE49-F238E27FC236}">
                <a16:creationId xmlns:a16="http://schemas.microsoft.com/office/drawing/2014/main" id="{8A4176D9-BDBF-5150-C10D-8777ED22DFD7}"/>
              </a:ext>
            </a:extLst>
          </p:cNvPr>
          <p:cNvSpPr>
            <a:spLocks noGrp="1"/>
          </p:cNvSpPr>
          <p:nvPr>
            <p:ph idx="1"/>
          </p:nvPr>
        </p:nvSpPr>
        <p:spPr>
          <a:xfrm>
            <a:off x="329609" y="1351280"/>
            <a:ext cx="11546958" cy="4714240"/>
          </a:xfrm>
        </p:spPr>
        <p:txBody>
          <a:bodyPr>
            <a:no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“Toward accurate fused deposition modeling 3d printer fault detection using improved yolov8 with hyperparameter optimization - scientific figure on </a:t>
            </a:r>
            <a:r>
              <a:rPr lang="en-US" sz="1800" b="0" i="0" dirty="0" err="1">
                <a:solidFill>
                  <a:srgbClr val="000000"/>
                </a:solidFill>
                <a:effectLst/>
                <a:latin typeface="Times New Roman" panose="02020603050405020304" pitchFamily="18" charset="0"/>
                <a:cs typeface="Times New Roman" panose="02020603050405020304" pitchFamily="18" charset="0"/>
              </a:rPr>
              <a:t>researchgate</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a:solidFill>
                  <a:srgbClr val="AB1F26"/>
                </a:solidFill>
                <a:effectLst/>
                <a:latin typeface="Times New Roman" panose="02020603050405020304" pitchFamily="18" charset="0"/>
                <a:cs typeface="Times New Roman" panose="02020603050405020304" pitchFamily="18" charset="0"/>
              </a:rPr>
              <a:t>https://www.researchgate.net/figure/The-improved-YOLOv8-network-architecture-includes-an-additional-module-for-the-he fig2_372207753</a:t>
            </a:r>
            <a:r>
              <a:rPr lang="en-US" sz="1800" b="0" i="0" dirty="0">
                <a:solidFill>
                  <a:srgbClr val="000000"/>
                </a:solidFill>
                <a:effectLst/>
                <a:latin typeface="Times New Roman" panose="02020603050405020304" pitchFamily="18" charset="0"/>
                <a:cs typeface="Times New Roman" panose="02020603050405020304" pitchFamily="18" charset="0"/>
              </a:rPr>
              <a:t>. Accessed: 2024-06-21</a:t>
            </a:r>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A Deep Learning Based Framework for Diagnosing Multiple Skin Diseases in a Clinical Environment - Scientific Figure on ResearchGate. Available from: https://www.researchgate.net/figure/Original-efficientnet-b4-architecture_fig1_350928633 [accessed 23 Jun, 2024]</a:t>
            </a:r>
          </a:p>
          <a:p>
            <a:r>
              <a:rPr lang="en-US" sz="1800" b="0" i="0" dirty="0">
                <a:solidFill>
                  <a:srgbClr val="000000"/>
                </a:solidFill>
                <a:effectLst/>
                <a:latin typeface="Times New Roman" panose="02020603050405020304" pitchFamily="18" charset="0"/>
                <a:cs typeface="Times New Roman" panose="02020603050405020304" pitchFamily="18" charset="0"/>
              </a:rPr>
              <a:t>“Word2vec architecture.” ResearchGate, 2024. Accessed: 21 Jun, 2024</a:t>
            </a:r>
            <a:r>
              <a:rPr lang="en-US" sz="1800" dirty="0">
                <a:latin typeface="Times New Roman" panose="02020603050405020304" pitchFamily="18" charset="0"/>
                <a:cs typeface="Times New Roman" panose="02020603050405020304" pitchFamily="18" charset="0"/>
              </a:rPr>
              <a:t> </a:t>
            </a:r>
            <a:endParaRPr lang="en-US" sz="1800" b="0" i="0" u="none" strike="noStrike" dirty="0">
              <a:effectLst/>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0B7CD1C-BAE0-D5F1-1A9D-7380D9941730}"/>
              </a:ext>
            </a:extLst>
          </p:cNvPr>
          <p:cNvSpPr>
            <a:spLocks noGrp="1"/>
          </p:cNvSpPr>
          <p:nvPr>
            <p:ph type="dt" sz="half" idx="10"/>
          </p:nvPr>
        </p:nvSpPr>
        <p:spPr>
          <a:xfrm>
            <a:off x="2899149" y="6372123"/>
            <a:ext cx="3379731" cy="447012"/>
          </a:xfrm>
        </p:spPr>
        <p:txBody>
          <a:bodyPr/>
          <a:lstStyle/>
          <a:p>
            <a:r>
              <a:rPr lang="en-US" dirty="0"/>
              <a:t>Sumaiya Salekin (St ID: 1806191)</a:t>
            </a:r>
            <a:endParaRPr lang="en-BD" dirty="0"/>
          </a:p>
        </p:txBody>
      </p:sp>
      <p:sp>
        <p:nvSpPr>
          <p:cNvPr id="5" name="Slide Number Placeholder 4">
            <a:extLst>
              <a:ext uri="{FF2B5EF4-FFF2-40B4-BE49-F238E27FC236}">
                <a16:creationId xmlns:a16="http://schemas.microsoft.com/office/drawing/2014/main" id="{D58C31E0-2A25-DC74-1658-052825C6809B}"/>
              </a:ext>
            </a:extLst>
          </p:cNvPr>
          <p:cNvSpPr>
            <a:spLocks noGrp="1"/>
          </p:cNvSpPr>
          <p:nvPr>
            <p:ph type="sldNum" sz="quarter" idx="12"/>
          </p:nvPr>
        </p:nvSpPr>
        <p:spPr/>
        <p:txBody>
          <a:bodyPr/>
          <a:lstStyle/>
          <a:p>
            <a:fld id="{E9C29D53-9981-884B-B5B6-B5743DF81FD1}" type="slidenum">
              <a:rPr lang="en-BD" smtClean="0"/>
              <a:pPr/>
              <a:t>58</a:t>
            </a:fld>
            <a:endParaRPr lang="en-BD" dirty="0"/>
          </a:p>
        </p:txBody>
      </p:sp>
      <p:sp>
        <p:nvSpPr>
          <p:cNvPr id="7" name="Footer Placeholder 2">
            <a:extLst>
              <a:ext uri="{FF2B5EF4-FFF2-40B4-BE49-F238E27FC236}">
                <a16:creationId xmlns:a16="http://schemas.microsoft.com/office/drawing/2014/main" id="{BBF9A121-7C1E-7FD6-335D-99861C3C405B}"/>
              </a:ext>
            </a:extLst>
          </p:cNvPr>
          <p:cNvSpPr>
            <a:spLocks noGrp="1"/>
          </p:cNvSpPr>
          <p:nvPr>
            <p:ph type="ftr" sz="quarter" idx="11"/>
          </p:nvPr>
        </p:nvSpPr>
        <p:spPr>
          <a:xfrm>
            <a:off x="5981700" y="6391531"/>
            <a:ext cx="5191900"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a:p>
        </p:txBody>
      </p:sp>
    </p:spTree>
    <p:extLst>
      <p:ext uri="{BB962C8B-B14F-4D97-AF65-F5344CB8AC3E}">
        <p14:creationId xmlns:p14="http://schemas.microsoft.com/office/powerpoint/2010/main" val="4591021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73F1B-6B85-41C8-B97F-291023F9A6CC}"/>
              </a:ext>
            </a:extLst>
          </p:cNvPr>
          <p:cNvSpPr>
            <a:spLocks noGrp="1"/>
          </p:cNvSpPr>
          <p:nvPr>
            <p:ph type="title"/>
          </p:nvPr>
        </p:nvSpPr>
        <p:spPr/>
        <p:txBody>
          <a:bodyPr>
            <a:normAutofit fontScale="90000"/>
          </a:bodyPr>
          <a:lstStyle/>
          <a:p>
            <a:pPr algn="ctr"/>
            <a:r>
              <a:rPr lang="en-US" dirty="0">
                <a:latin typeface="Times New Roman" panose="02020603050405020304" pitchFamily="18" charset="0"/>
                <a:cs typeface="Times New Roman" panose="02020603050405020304" pitchFamily="18" charset="0"/>
              </a:rPr>
              <a:t>EEE 400:</a:t>
            </a:r>
            <a:r>
              <a:rPr lang="en-US" dirty="0">
                <a:latin typeface="Arial Narrow"/>
              </a:rPr>
              <a:t> </a:t>
            </a:r>
            <a:r>
              <a:rPr lang="en-US" sz="4400" b="1" dirty="0">
                <a:latin typeface="Times New Roman"/>
                <a:cs typeface="Times New Roman"/>
              </a:rPr>
              <a:t>Bangla Handwritten OCR: A Hybrid Deep Learning Approach</a:t>
            </a:r>
            <a:br>
              <a:rPr lang="en-BD" dirty="0"/>
            </a:br>
            <a:endParaRPr lang="en-GB" dirty="0"/>
          </a:p>
        </p:txBody>
      </p:sp>
      <p:sp>
        <p:nvSpPr>
          <p:cNvPr id="3" name="Date Placeholder 2">
            <a:extLst>
              <a:ext uri="{FF2B5EF4-FFF2-40B4-BE49-F238E27FC236}">
                <a16:creationId xmlns:a16="http://schemas.microsoft.com/office/drawing/2014/main" id="{B880D2A5-2FE6-30B0-0914-56FA081BF9F9}"/>
              </a:ext>
            </a:extLst>
          </p:cNvPr>
          <p:cNvSpPr>
            <a:spLocks noGrp="1"/>
          </p:cNvSpPr>
          <p:nvPr>
            <p:ph type="dt" sz="half" idx="10"/>
          </p:nvPr>
        </p:nvSpPr>
        <p:spPr>
          <a:xfrm>
            <a:off x="2899149" y="6372123"/>
            <a:ext cx="3725171" cy="447012"/>
          </a:xfrm>
        </p:spPr>
        <p:txBody>
          <a:bodyPr/>
          <a:lstStyle/>
          <a:p>
            <a:pPr marL="0" algn="l" rtl="0" eaLnBrk="1" latinLnBrk="0" hangingPunct="1">
              <a:spcBef>
                <a:spcPts val="0"/>
              </a:spcBef>
              <a:spcAft>
                <a:spcPts val="0"/>
              </a:spcAft>
            </a:pPr>
            <a:r>
              <a:rPr lang="en-US" sz="1800" kern="1200" dirty="0">
                <a:solidFill>
                  <a:srgbClr val="FFFFFF"/>
                </a:solidFill>
                <a:effectLst/>
                <a:latin typeface="Arial Narrow" panose="020B0606020202030204" pitchFamily="34" charset="0"/>
                <a:ea typeface="+mn-ea"/>
                <a:cs typeface="+mn-cs"/>
              </a:rPr>
              <a:t>Sumaiya Salekin (St ID: 1806191)</a:t>
            </a:r>
            <a:endParaRPr lang="en-US" dirty="0">
              <a:effectLst/>
            </a:endParaRPr>
          </a:p>
        </p:txBody>
      </p:sp>
      <p:sp>
        <p:nvSpPr>
          <p:cNvPr id="5" name="Slide Number Placeholder 4">
            <a:extLst>
              <a:ext uri="{FF2B5EF4-FFF2-40B4-BE49-F238E27FC236}">
                <a16:creationId xmlns:a16="http://schemas.microsoft.com/office/drawing/2014/main" id="{E76B58C3-80D8-36B4-7935-FAC0000D676B}"/>
              </a:ext>
            </a:extLst>
          </p:cNvPr>
          <p:cNvSpPr>
            <a:spLocks noGrp="1"/>
          </p:cNvSpPr>
          <p:nvPr>
            <p:ph type="sldNum" sz="quarter" idx="12"/>
          </p:nvPr>
        </p:nvSpPr>
        <p:spPr/>
        <p:txBody>
          <a:bodyPr/>
          <a:lstStyle/>
          <a:p>
            <a:fld id="{E9C29D53-9981-884B-B5B6-B5743DF81FD1}" type="slidenum">
              <a:rPr lang="en-BD" smtClean="0"/>
              <a:pPr/>
              <a:t>59</a:t>
            </a:fld>
            <a:endParaRPr lang="en-BD" dirty="0"/>
          </a:p>
        </p:txBody>
      </p:sp>
      <p:sp>
        <p:nvSpPr>
          <p:cNvPr id="12" name="Content Placeholder 11">
            <a:extLst>
              <a:ext uri="{FF2B5EF4-FFF2-40B4-BE49-F238E27FC236}">
                <a16:creationId xmlns:a16="http://schemas.microsoft.com/office/drawing/2014/main" id="{5587B51F-B0FA-4DD3-BE09-FE5D1EB79A3A}"/>
              </a:ext>
            </a:extLst>
          </p:cNvPr>
          <p:cNvSpPr>
            <a:spLocks noGrp="1"/>
          </p:cNvSpPr>
          <p:nvPr>
            <p:ph sz="half" idx="1"/>
          </p:nvPr>
        </p:nvSpPr>
        <p:spPr>
          <a:xfrm>
            <a:off x="3444240" y="2464627"/>
            <a:ext cx="5303520" cy="4393373"/>
          </a:xfrm>
        </p:spPr>
        <p:txBody>
          <a:bodyPr>
            <a:normAutofit/>
          </a:bodyPr>
          <a:lstStyle/>
          <a:p>
            <a:pPr marL="0" indent="0" algn="ctr">
              <a:buNone/>
            </a:pPr>
            <a:r>
              <a:rPr lang="en-US" sz="8000" dirty="0">
                <a:latin typeface="Georgia" panose="02040502050405020303" pitchFamily="18" charset="0"/>
              </a:rPr>
              <a:t>Thank  you</a:t>
            </a:r>
          </a:p>
        </p:txBody>
      </p:sp>
    </p:spTree>
    <p:extLst>
      <p:ext uri="{BB962C8B-B14F-4D97-AF65-F5344CB8AC3E}">
        <p14:creationId xmlns:p14="http://schemas.microsoft.com/office/powerpoint/2010/main" val="1690769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1922-41B2-98F1-10B6-9A3E39A65C13}"/>
              </a:ext>
            </a:extLst>
          </p:cNvPr>
          <p:cNvSpPr>
            <a:spLocks noGrp="1"/>
          </p:cNvSpPr>
          <p:nvPr>
            <p:ph type="title"/>
          </p:nvPr>
        </p:nvSpPr>
        <p:spPr/>
        <p:txBody>
          <a:bodyPr/>
          <a:lstStyle/>
          <a:p>
            <a:pPr lvl="0"/>
            <a:r>
              <a:rPr lang="en-US" dirty="0">
                <a:latin typeface="Georgia" panose="02040502050405020303" pitchFamily="18" charset="0"/>
                <a:cs typeface="Times New Roman" panose="02020603050405020304" pitchFamily="18" charset="0"/>
              </a:rPr>
              <a:t>Introduction</a:t>
            </a:r>
          </a:p>
        </p:txBody>
      </p:sp>
      <p:sp>
        <p:nvSpPr>
          <p:cNvPr id="4" name="Date Placeholder 3">
            <a:extLst>
              <a:ext uri="{FF2B5EF4-FFF2-40B4-BE49-F238E27FC236}">
                <a16:creationId xmlns:a16="http://schemas.microsoft.com/office/drawing/2014/main" id="{BBF66BE7-9DB6-AAA9-FCF2-702C812874F4}"/>
              </a:ext>
            </a:extLst>
          </p:cNvPr>
          <p:cNvSpPr>
            <a:spLocks noGrp="1"/>
          </p:cNvSpPr>
          <p:nvPr>
            <p:ph type="dt" sz="half" idx="10"/>
          </p:nvPr>
        </p:nvSpPr>
        <p:spPr>
          <a:xfrm>
            <a:off x="2899149" y="6372123"/>
            <a:ext cx="3715011" cy="447012"/>
          </a:xfrm>
        </p:spPr>
        <p:txBody>
          <a:bodyPr/>
          <a:lstStyle/>
          <a:p>
            <a:r>
              <a:rPr lang="en-US" dirty="0"/>
              <a:t>Aye Thein </a:t>
            </a:r>
            <a:r>
              <a:rPr lang="en-US" dirty="0" err="1"/>
              <a:t>Maung</a:t>
            </a:r>
            <a:r>
              <a:rPr lang="en-US" dirty="0"/>
              <a:t> (St ID: 1806195)</a:t>
            </a:r>
            <a:endParaRPr lang="en-BD" dirty="0"/>
          </a:p>
        </p:txBody>
      </p:sp>
      <p:sp>
        <p:nvSpPr>
          <p:cNvPr id="7" name="Slide Number Placeholder 6">
            <a:extLst>
              <a:ext uri="{FF2B5EF4-FFF2-40B4-BE49-F238E27FC236}">
                <a16:creationId xmlns:a16="http://schemas.microsoft.com/office/drawing/2014/main" id="{518ECC94-A576-DA48-2F49-891A0FC6A314}"/>
              </a:ext>
            </a:extLst>
          </p:cNvPr>
          <p:cNvSpPr>
            <a:spLocks noGrp="1"/>
          </p:cNvSpPr>
          <p:nvPr>
            <p:ph type="sldNum" sz="quarter" idx="12"/>
          </p:nvPr>
        </p:nvSpPr>
        <p:spPr/>
        <p:txBody>
          <a:bodyPr/>
          <a:lstStyle/>
          <a:p>
            <a:fld id="{E9C29D53-9981-884B-B5B6-B5743DF81FD1}" type="slidenum">
              <a:rPr lang="en-BD" smtClean="0"/>
              <a:pPr/>
              <a:t>6</a:t>
            </a:fld>
            <a:endParaRPr lang="en-BD" dirty="0"/>
          </a:p>
        </p:txBody>
      </p:sp>
      <p:sp>
        <p:nvSpPr>
          <p:cNvPr id="3" name="Footer Placeholder 2">
            <a:extLst>
              <a:ext uri="{FF2B5EF4-FFF2-40B4-BE49-F238E27FC236}">
                <a16:creationId xmlns:a16="http://schemas.microsoft.com/office/drawing/2014/main" id="{303F6E7E-D788-8B0D-84B6-B6544918879E}"/>
              </a:ext>
            </a:extLst>
          </p:cNvPr>
          <p:cNvSpPr>
            <a:spLocks noGrp="1"/>
          </p:cNvSpPr>
          <p:nvPr>
            <p:ph type="ftr" sz="quarter" idx="11"/>
          </p:nvPr>
        </p:nvSpPr>
        <p:spPr>
          <a:xfrm>
            <a:off x="5981700" y="6391531"/>
            <a:ext cx="5023666"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dirty="0"/>
          </a:p>
        </p:txBody>
      </p:sp>
      <p:pic>
        <p:nvPicPr>
          <p:cNvPr id="10" name="Picture 9">
            <a:extLst>
              <a:ext uri="{FF2B5EF4-FFF2-40B4-BE49-F238E27FC236}">
                <a16:creationId xmlns:a16="http://schemas.microsoft.com/office/drawing/2014/main" id="{AD811469-6035-4717-9FC4-8DD24FF33171}"/>
              </a:ext>
            </a:extLst>
          </p:cNvPr>
          <p:cNvPicPr>
            <a:picLocks noChangeAspect="1"/>
          </p:cNvPicPr>
          <p:nvPr/>
        </p:nvPicPr>
        <p:blipFill>
          <a:blip r:embed="rId2"/>
          <a:stretch>
            <a:fillRect/>
          </a:stretch>
        </p:blipFill>
        <p:spPr>
          <a:xfrm>
            <a:off x="5428146" y="459714"/>
            <a:ext cx="5997392" cy="5654530"/>
          </a:xfrm>
          <a:prstGeom prst="rect">
            <a:avLst/>
          </a:prstGeom>
        </p:spPr>
      </p:pic>
      <p:sp>
        <p:nvSpPr>
          <p:cNvPr id="6" name="TextBox 5">
            <a:extLst>
              <a:ext uri="{FF2B5EF4-FFF2-40B4-BE49-F238E27FC236}">
                <a16:creationId xmlns:a16="http://schemas.microsoft.com/office/drawing/2014/main" id="{CC0846BF-685F-A071-981F-253026FE7C22}"/>
              </a:ext>
            </a:extLst>
          </p:cNvPr>
          <p:cNvSpPr txBox="1"/>
          <p:nvPr/>
        </p:nvSpPr>
        <p:spPr>
          <a:xfrm>
            <a:off x="706175" y="1456250"/>
            <a:ext cx="322384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C00000"/>
                </a:solidFill>
                <a:latin typeface="Georgia"/>
                <a:cs typeface="Arial"/>
              </a:rPr>
              <a:t>Character </a:t>
            </a:r>
          </a:p>
          <a:p>
            <a:r>
              <a:rPr lang="en-US" sz="2800">
                <a:solidFill>
                  <a:srgbClr val="C00000"/>
                </a:solidFill>
                <a:latin typeface="Georgia"/>
                <a:cs typeface="Arial"/>
              </a:rPr>
              <a:t>Complexities</a:t>
            </a:r>
            <a:endParaRPr lang="en-US" sz="2800">
              <a:solidFill>
                <a:srgbClr val="C00000"/>
              </a:solidFill>
              <a:latin typeface="Georgia"/>
            </a:endParaRPr>
          </a:p>
        </p:txBody>
      </p:sp>
    </p:spTree>
    <p:extLst>
      <p:ext uri="{BB962C8B-B14F-4D97-AF65-F5344CB8AC3E}">
        <p14:creationId xmlns:p14="http://schemas.microsoft.com/office/powerpoint/2010/main" val="1888314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1922-41B2-98F1-10B6-9A3E39A65C13}"/>
              </a:ext>
            </a:extLst>
          </p:cNvPr>
          <p:cNvSpPr>
            <a:spLocks noGrp="1"/>
          </p:cNvSpPr>
          <p:nvPr>
            <p:ph type="title"/>
          </p:nvPr>
        </p:nvSpPr>
        <p:spPr/>
        <p:txBody>
          <a:bodyPr/>
          <a:lstStyle/>
          <a:p>
            <a:pPr lvl="0"/>
            <a:r>
              <a:rPr lang="en-US" dirty="0">
                <a:latin typeface="Georgia" panose="02040502050405020303" pitchFamily="18" charset="0"/>
                <a:cs typeface="Times New Roman" panose="02020603050405020304" pitchFamily="18" charset="0"/>
              </a:rPr>
              <a:t>Introduction</a:t>
            </a:r>
          </a:p>
        </p:txBody>
      </p:sp>
      <p:sp>
        <p:nvSpPr>
          <p:cNvPr id="4" name="Date Placeholder 3">
            <a:extLst>
              <a:ext uri="{FF2B5EF4-FFF2-40B4-BE49-F238E27FC236}">
                <a16:creationId xmlns:a16="http://schemas.microsoft.com/office/drawing/2014/main" id="{BBF66BE7-9DB6-AAA9-FCF2-702C812874F4}"/>
              </a:ext>
            </a:extLst>
          </p:cNvPr>
          <p:cNvSpPr>
            <a:spLocks noGrp="1"/>
          </p:cNvSpPr>
          <p:nvPr>
            <p:ph type="dt" sz="half" idx="10"/>
          </p:nvPr>
        </p:nvSpPr>
        <p:spPr>
          <a:xfrm>
            <a:off x="2899149" y="6372123"/>
            <a:ext cx="3674371" cy="447012"/>
          </a:xfrm>
        </p:spPr>
        <p:txBody>
          <a:bodyPr/>
          <a:lstStyle/>
          <a:p>
            <a:r>
              <a:rPr lang="en-US" dirty="0"/>
              <a:t>Aye Thein </a:t>
            </a:r>
            <a:r>
              <a:rPr lang="en-US" dirty="0" err="1"/>
              <a:t>Maung</a:t>
            </a:r>
            <a:r>
              <a:rPr lang="en-US" dirty="0"/>
              <a:t> (St ID: 1806195)</a:t>
            </a:r>
            <a:endParaRPr lang="en-BD" dirty="0"/>
          </a:p>
        </p:txBody>
      </p:sp>
      <p:sp>
        <p:nvSpPr>
          <p:cNvPr id="7" name="Slide Number Placeholder 6">
            <a:extLst>
              <a:ext uri="{FF2B5EF4-FFF2-40B4-BE49-F238E27FC236}">
                <a16:creationId xmlns:a16="http://schemas.microsoft.com/office/drawing/2014/main" id="{518ECC94-A576-DA48-2F49-891A0FC6A314}"/>
              </a:ext>
            </a:extLst>
          </p:cNvPr>
          <p:cNvSpPr>
            <a:spLocks noGrp="1"/>
          </p:cNvSpPr>
          <p:nvPr>
            <p:ph type="sldNum" sz="quarter" idx="12"/>
          </p:nvPr>
        </p:nvSpPr>
        <p:spPr/>
        <p:txBody>
          <a:bodyPr/>
          <a:lstStyle/>
          <a:p>
            <a:fld id="{E9C29D53-9981-884B-B5B6-B5743DF81FD1}" type="slidenum">
              <a:rPr lang="en-BD" smtClean="0"/>
              <a:pPr/>
              <a:t>7</a:t>
            </a:fld>
            <a:endParaRPr lang="en-BD" dirty="0"/>
          </a:p>
        </p:txBody>
      </p:sp>
      <p:sp>
        <p:nvSpPr>
          <p:cNvPr id="3" name="Footer Placeholder 2">
            <a:extLst>
              <a:ext uri="{FF2B5EF4-FFF2-40B4-BE49-F238E27FC236}">
                <a16:creationId xmlns:a16="http://schemas.microsoft.com/office/drawing/2014/main" id="{303F6E7E-D788-8B0D-84B6-B6544918879E}"/>
              </a:ext>
            </a:extLst>
          </p:cNvPr>
          <p:cNvSpPr>
            <a:spLocks noGrp="1"/>
          </p:cNvSpPr>
          <p:nvPr>
            <p:ph type="ftr" sz="quarter" idx="11"/>
          </p:nvPr>
        </p:nvSpPr>
        <p:spPr>
          <a:xfrm>
            <a:off x="6031180" y="6391531"/>
            <a:ext cx="5162212"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dirty="0"/>
          </a:p>
        </p:txBody>
      </p:sp>
      <p:pic>
        <p:nvPicPr>
          <p:cNvPr id="6" name="Picture 5" descr="A black and white photo of a black and white photo of a black and white photo of a black and white photo of a black and white photo of a black and white photo of a black and&#10;&#10;Description automatically generated">
            <a:extLst>
              <a:ext uri="{FF2B5EF4-FFF2-40B4-BE49-F238E27FC236}">
                <a16:creationId xmlns:a16="http://schemas.microsoft.com/office/drawing/2014/main" id="{246F8328-D7A8-411C-B926-DEB75ABC015A}"/>
              </a:ext>
            </a:extLst>
          </p:cNvPr>
          <p:cNvPicPr>
            <a:picLocks noChangeAspect="1"/>
          </p:cNvPicPr>
          <p:nvPr/>
        </p:nvPicPr>
        <p:blipFill rotWithShape="1">
          <a:blip r:embed="rId2"/>
          <a:srcRect l="-1223" r="102" b="9812"/>
          <a:stretch/>
        </p:blipFill>
        <p:spPr>
          <a:xfrm>
            <a:off x="1127415" y="0"/>
            <a:ext cx="9808436" cy="6185066"/>
          </a:xfrm>
          <a:prstGeom prst="rect">
            <a:avLst/>
          </a:prstGeom>
        </p:spPr>
      </p:pic>
      <p:sp>
        <p:nvSpPr>
          <p:cNvPr id="8" name="TextBox 7">
            <a:extLst>
              <a:ext uri="{FF2B5EF4-FFF2-40B4-BE49-F238E27FC236}">
                <a16:creationId xmlns:a16="http://schemas.microsoft.com/office/drawing/2014/main" id="{7FCEC981-C7FE-47AE-A731-46F827865018}"/>
              </a:ext>
            </a:extLst>
          </p:cNvPr>
          <p:cNvSpPr txBox="1"/>
          <p:nvPr/>
        </p:nvSpPr>
        <p:spPr>
          <a:xfrm>
            <a:off x="1970202" y="1376313"/>
            <a:ext cx="7701699" cy="70788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Different written forms of the same word “</a:t>
            </a:r>
            <a:r>
              <a:rPr lang="en-US" sz="2000" b="1" dirty="0" err="1">
                <a:latin typeface="Times New Roman" panose="02020603050405020304" pitchFamily="18" charset="0"/>
                <a:cs typeface="Times New Roman" panose="02020603050405020304" pitchFamily="18" charset="0"/>
              </a:rPr>
              <a:t>নিঃসঙ্গ</a:t>
            </a:r>
            <a:r>
              <a:rPr lang="en-US" sz="2000" b="1" dirty="0">
                <a:latin typeface="Times New Roman" panose="02020603050405020304" pitchFamily="18" charset="0"/>
                <a:cs typeface="Times New Roman" panose="02020603050405020304" pitchFamily="18" charset="0"/>
              </a:rPr>
              <a:t>” written by two different writers</a:t>
            </a:r>
          </a:p>
        </p:txBody>
      </p:sp>
    </p:spTree>
    <p:extLst>
      <p:ext uri="{BB962C8B-B14F-4D97-AF65-F5344CB8AC3E}">
        <p14:creationId xmlns:p14="http://schemas.microsoft.com/office/powerpoint/2010/main" val="2363728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1922-41B2-98F1-10B6-9A3E39A65C13}"/>
              </a:ext>
            </a:extLst>
          </p:cNvPr>
          <p:cNvSpPr>
            <a:spLocks noGrp="1"/>
          </p:cNvSpPr>
          <p:nvPr>
            <p:ph type="title"/>
          </p:nvPr>
        </p:nvSpPr>
        <p:spPr/>
        <p:txBody>
          <a:bodyPr/>
          <a:lstStyle/>
          <a:p>
            <a:pPr lvl="0"/>
            <a:r>
              <a:rPr lang="en-US" dirty="0">
                <a:latin typeface="Georgia" panose="02040502050405020303" pitchFamily="18" charset="0"/>
                <a:cs typeface="Times New Roman" panose="02020603050405020304" pitchFamily="18" charset="0"/>
              </a:rPr>
              <a:t>Introduction</a:t>
            </a:r>
          </a:p>
        </p:txBody>
      </p:sp>
      <p:sp>
        <p:nvSpPr>
          <p:cNvPr id="4" name="Date Placeholder 3">
            <a:extLst>
              <a:ext uri="{FF2B5EF4-FFF2-40B4-BE49-F238E27FC236}">
                <a16:creationId xmlns:a16="http://schemas.microsoft.com/office/drawing/2014/main" id="{BBF66BE7-9DB6-AAA9-FCF2-702C812874F4}"/>
              </a:ext>
            </a:extLst>
          </p:cNvPr>
          <p:cNvSpPr>
            <a:spLocks noGrp="1"/>
          </p:cNvSpPr>
          <p:nvPr>
            <p:ph type="dt" sz="half" idx="10"/>
          </p:nvPr>
        </p:nvSpPr>
        <p:spPr>
          <a:xfrm>
            <a:off x="2899149" y="6372123"/>
            <a:ext cx="3684531" cy="447012"/>
          </a:xfrm>
        </p:spPr>
        <p:txBody>
          <a:bodyPr/>
          <a:lstStyle/>
          <a:p>
            <a:r>
              <a:rPr lang="en-US" dirty="0"/>
              <a:t>Aye Thein </a:t>
            </a:r>
            <a:r>
              <a:rPr lang="en-US" dirty="0" err="1"/>
              <a:t>Maung</a:t>
            </a:r>
            <a:r>
              <a:rPr lang="en-US" dirty="0"/>
              <a:t> (St ID: 1806195)</a:t>
            </a:r>
            <a:endParaRPr lang="en-BD" dirty="0"/>
          </a:p>
        </p:txBody>
      </p:sp>
      <p:sp>
        <p:nvSpPr>
          <p:cNvPr id="7" name="Slide Number Placeholder 6">
            <a:extLst>
              <a:ext uri="{FF2B5EF4-FFF2-40B4-BE49-F238E27FC236}">
                <a16:creationId xmlns:a16="http://schemas.microsoft.com/office/drawing/2014/main" id="{518ECC94-A576-DA48-2F49-891A0FC6A314}"/>
              </a:ext>
            </a:extLst>
          </p:cNvPr>
          <p:cNvSpPr>
            <a:spLocks noGrp="1"/>
          </p:cNvSpPr>
          <p:nvPr>
            <p:ph type="sldNum" sz="quarter" idx="12"/>
          </p:nvPr>
        </p:nvSpPr>
        <p:spPr/>
        <p:txBody>
          <a:bodyPr/>
          <a:lstStyle/>
          <a:p>
            <a:fld id="{E9C29D53-9981-884B-B5B6-B5743DF81FD1}" type="slidenum">
              <a:rPr lang="en-BD" smtClean="0"/>
              <a:pPr/>
              <a:t>8</a:t>
            </a:fld>
            <a:endParaRPr lang="en-BD" dirty="0"/>
          </a:p>
        </p:txBody>
      </p:sp>
      <p:sp>
        <p:nvSpPr>
          <p:cNvPr id="3" name="Footer Placeholder 2">
            <a:extLst>
              <a:ext uri="{FF2B5EF4-FFF2-40B4-BE49-F238E27FC236}">
                <a16:creationId xmlns:a16="http://schemas.microsoft.com/office/drawing/2014/main" id="{303F6E7E-D788-8B0D-84B6-B6544918879E}"/>
              </a:ext>
            </a:extLst>
          </p:cNvPr>
          <p:cNvSpPr>
            <a:spLocks noGrp="1"/>
          </p:cNvSpPr>
          <p:nvPr>
            <p:ph type="ftr" sz="quarter" idx="11"/>
          </p:nvPr>
        </p:nvSpPr>
        <p:spPr>
          <a:xfrm>
            <a:off x="5981700" y="6391531"/>
            <a:ext cx="5083043" cy="427989"/>
          </a:xfrm>
        </p:spPr>
        <p:txBody>
          <a:bodyPr lIns="91440" tIns="45720" rIns="91440" bIns="45720" anchor="t"/>
          <a:lstStyle/>
          <a:p>
            <a:pPr algn="ctr"/>
            <a:r>
              <a:rPr lang="en-US">
                <a:latin typeface="Arial Narrow"/>
              </a:rPr>
              <a:t>EEE 400: </a:t>
            </a:r>
            <a:r>
              <a:rPr lang="en-US" sz="1400">
                <a:latin typeface="Arial Narrow"/>
              </a:rPr>
              <a:t>Bangla Handwritten OCR: A Hybrid Deep Learning Approach</a:t>
            </a:r>
            <a:endParaRPr lang="en-BD" dirty="0"/>
          </a:p>
        </p:txBody>
      </p:sp>
      <p:sp>
        <p:nvSpPr>
          <p:cNvPr id="9" name="Content Placeholder 8">
            <a:extLst>
              <a:ext uri="{FF2B5EF4-FFF2-40B4-BE49-F238E27FC236}">
                <a16:creationId xmlns:a16="http://schemas.microsoft.com/office/drawing/2014/main" id="{DD40B4AA-3FBB-4325-AC71-8C1C11B83759}"/>
              </a:ext>
            </a:extLst>
          </p:cNvPr>
          <p:cNvSpPr>
            <a:spLocks noGrp="1"/>
          </p:cNvSpPr>
          <p:nvPr>
            <p:ph sz="half" idx="1"/>
          </p:nvPr>
        </p:nvSpPr>
        <p:spPr>
          <a:xfrm>
            <a:off x="664358" y="1856591"/>
            <a:ext cx="11538779" cy="4393373"/>
          </a:xfrm>
        </p:spPr>
        <p:txBody>
          <a:bodyPr vert="horz" lIns="91440" tIns="45720" rIns="91440" bIns="45720" rtlCol="0" anchor="t">
            <a:normAutofit/>
          </a:bodyPr>
          <a:lstStyle/>
          <a:p>
            <a:pPr marL="0" indent="0">
              <a:buNone/>
            </a:pPr>
            <a:r>
              <a:rPr lang="en-US" dirty="0">
                <a:latin typeface="Times New Roman"/>
                <a:cs typeface="Times New Roman"/>
              </a:rPr>
              <a:t>Our objective is </a:t>
            </a:r>
            <a:r>
              <a:rPr lang="en-US">
                <a:latin typeface="Times New Roman"/>
                <a:cs typeface="Times New Roman"/>
              </a:rPr>
              <a:t>to</a:t>
            </a:r>
            <a:r>
              <a:rPr lang="en-US" dirty="0">
                <a:latin typeface="Times New Roman"/>
                <a:cs typeface="Times New Roman"/>
              </a:rPr>
              <a:t> combat </a:t>
            </a:r>
            <a:r>
              <a:rPr lang="en-US">
                <a:latin typeface="Times New Roman"/>
                <a:cs typeface="Times New Roman"/>
              </a:rPr>
              <a:t>these</a:t>
            </a:r>
            <a:r>
              <a:rPr lang="en-US" dirty="0">
                <a:latin typeface="Times New Roman"/>
                <a:cs typeface="Times New Roman"/>
              </a:rPr>
              <a:t> difficulties, </a:t>
            </a:r>
            <a:r>
              <a:rPr lang="en-US">
                <a:latin typeface="Times New Roman"/>
                <a:cs typeface="Times New Roman"/>
              </a:rPr>
              <a:t>through</a:t>
            </a:r>
            <a:r>
              <a:rPr lang="en-US" dirty="0">
                <a:latin typeface="Times New Roman"/>
                <a:cs typeface="Times New Roman"/>
              </a:rPr>
              <a:t> a </a:t>
            </a:r>
            <a:r>
              <a:rPr lang="en-US" b="1" dirty="0">
                <a:latin typeface="Times New Roman"/>
                <a:cs typeface="Times New Roman"/>
              </a:rPr>
              <a:t>Hybrid </a:t>
            </a:r>
            <a:r>
              <a:rPr lang="en-US" dirty="0">
                <a:latin typeface="Times New Roman"/>
                <a:cs typeface="Times New Roman"/>
              </a:rPr>
              <a:t>OCR approach that breaks down the challenge into two parts: character </a:t>
            </a:r>
            <a:r>
              <a:rPr lang="en-US" b="1" dirty="0">
                <a:latin typeface="Times New Roman"/>
                <a:cs typeface="Times New Roman"/>
              </a:rPr>
              <a:t>isolation</a:t>
            </a:r>
            <a:r>
              <a:rPr lang="en-US" dirty="0">
                <a:latin typeface="Times New Roman"/>
                <a:cs typeface="Times New Roman"/>
              </a:rPr>
              <a:t> and </a:t>
            </a:r>
            <a:r>
              <a:rPr lang="en-US" b="1" dirty="0">
                <a:latin typeface="Times New Roman"/>
                <a:cs typeface="Times New Roman"/>
              </a:rPr>
              <a:t>recognition</a:t>
            </a:r>
            <a:r>
              <a:rPr lang="en-US" dirty="0">
                <a:latin typeface="Times New Roman"/>
                <a:cs typeface="Times New Roman"/>
              </a:rPr>
              <a:t>.</a:t>
            </a:r>
          </a:p>
          <a:p>
            <a:pPr marL="0" indent="0">
              <a:buNone/>
            </a:pPr>
            <a:endParaRPr lang="en-US" dirty="0">
              <a:latin typeface="Times New Roman"/>
              <a:cs typeface="Times New Roman"/>
            </a:endParaRPr>
          </a:p>
          <a:p>
            <a:pPr marL="0" indent="0">
              <a:buNone/>
            </a:pPr>
            <a:r>
              <a:rPr lang="en-US" dirty="0">
                <a:latin typeface="Times New Roman"/>
                <a:cs typeface="Times New Roman"/>
              </a:rPr>
              <a:t>We propose a pipeline that takes advantage of the already existing state of the art models to enhance Bangla OCR capabilities. </a:t>
            </a: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0D1C22E-B1F1-6D71-D258-CE244632E545}"/>
              </a:ext>
            </a:extLst>
          </p:cNvPr>
          <p:cNvSpPr txBox="1"/>
          <p:nvPr/>
        </p:nvSpPr>
        <p:spPr>
          <a:xfrm>
            <a:off x="666591" y="1189055"/>
            <a:ext cx="322384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rgbClr val="C00000"/>
                </a:solidFill>
                <a:latin typeface="Georgia"/>
                <a:cs typeface="Arial"/>
              </a:rPr>
              <a:t>Objective</a:t>
            </a:r>
            <a:endParaRPr lang="en-US" sz="2800">
              <a:solidFill>
                <a:srgbClr val="C00000"/>
              </a:solidFill>
              <a:latin typeface="Georgia"/>
            </a:endParaRPr>
          </a:p>
        </p:txBody>
      </p:sp>
    </p:spTree>
    <p:extLst>
      <p:ext uri="{BB962C8B-B14F-4D97-AF65-F5344CB8AC3E}">
        <p14:creationId xmlns:p14="http://schemas.microsoft.com/office/powerpoint/2010/main" val="3453456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EC05D-A30C-BE68-5515-12B1F5B619BE}"/>
              </a:ext>
            </a:extLst>
          </p:cNvPr>
          <p:cNvSpPr>
            <a:spLocks noGrp="1"/>
          </p:cNvSpPr>
          <p:nvPr>
            <p:ph type="title"/>
          </p:nvPr>
        </p:nvSpPr>
        <p:spPr/>
        <p:txBody>
          <a:bodyPr>
            <a:normAutofit/>
          </a:bodyPr>
          <a:lstStyle/>
          <a:p>
            <a:r>
              <a:rPr lang="en-US" dirty="0">
                <a:latin typeface="Georgia" panose="02040502050405020303" pitchFamily="18" charset="0"/>
              </a:rPr>
              <a:t>Outline of Presentation</a:t>
            </a:r>
          </a:p>
        </p:txBody>
      </p:sp>
      <p:sp>
        <p:nvSpPr>
          <p:cNvPr id="4" name="Date Placeholder 3">
            <a:extLst>
              <a:ext uri="{FF2B5EF4-FFF2-40B4-BE49-F238E27FC236}">
                <a16:creationId xmlns:a16="http://schemas.microsoft.com/office/drawing/2014/main" id="{6A9CAA8B-4A0A-8311-3130-0C2090990F84}"/>
              </a:ext>
            </a:extLst>
          </p:cNvPr>
          <p:cNvSpPr>
            <a:spLocks noGrp="1"/>
          </p:cNvSpPr>
          <p:nvPr>
            <p:ph type="dt" sz="half" idx="10"/>
          </p:nvPr>
        </p:nvSpPr>
        <p:spPr>
          <a:xfrm>
            <a:off x="2899149" y="6372123"/>
            <a:ext cx="4050291" cy="447012"/>
          </a:xfrm>
        </p:spPr>
        <p:txBody>
          <a:bodyPr/>
          <a:lstStyle/>
          <a:p>
            <a:r>
              <a:rPr lang="en-US" dirty="0"/>
              <a:t>Sumaiya Salekin (St ID: 1806191)</a:t>
            </a:r>
            <a:endParaRPr lang="en-BD" dirty="0"/>
          </a:p>
        </p:txBody>
      </p:sp>
      <p:sp>
        <p:nvSpPr>
          <p:cNvPr id="3" name="Slide Number Placeholder 2">
            <a:extLst>
              <a:ext uri="{FF2B5EF4-FFF2-40B4-BE49-F238E27FC236}">
                <a16:creationId xmlns:a16="http://schemas.microsoft.com/office/drawing/2014/main" id="{26A0B13A-71C9-F2E3-7452-32C3044F13B8}"/>
              </a:ext>
            </a:extLst>
          </p:cNvPr>
          <p:cNvSpPr>
            <a:spLocks noGrp="1"/>
          </p:cNvSpPr>
          <p:nvPr>
            <p:ph type="sldNum" sz="quarter" idx="12"/>
          </p:nvPr>
        </p:nvSpPr>
        <p:spPr/>
        <p:txBody>
          <a:bodyPr/>
          <a:lstStyle/>
          <a:p>
            <a:fld id="{E9C29D53-9981-884B-B5B6-B5743DF81FD1}" type="slidenum">
              <a:rPr lang="en-BD" smtClean="0"/>
              <a:pPr/>
              <a:t>9</a:t>
            </a:fld>
            <a:endParaRPr lang="en-BD" dirty="0"/>
          </a:p>
        </p:txBody>
      </p:sp>
      <p:graphicFrame>
        <p:nvGraphicFramePr>
          <p:cNvPr id="7" name="Content Placeholder 6">
            <a:extLst>
              <a:ext uri="{FF2B5EF4-FFF2-40B4-BE49-F238E27FC236}">
                <a16:creationId xmlns:a16="http://schemas.microsoft.com/office/drawing/2014/main" id="{2959713D-630A-B026-C460-F68BF7A09370}"/>
              </a:ext>
            </a:extLst>
          </p:cNvPr>
          <p:cNvGraphicFramePr>
            <a:graphicFrameLocks noGrp="1"/>
          </p:cNvGraphicFramePr>
          <p:nvPr>
            <p:ph sz="half" idx="1"/>
            <p:extLst>
              <p:ext uri="{D42A27DB-BD31-4B8C-83A1-F6EECF244321}">
                <p14:modId xmlns:p14="http://schemas.microsoft.com/office/powerpoint/2010/main" val="564892430"/>
              </p:ext>
            </p:extLst>
          </p:nvPr>
        </p:nvGraphicFramePr>
        <p:xfrm>
          <a:off x="338138" y="1401763"/>
          <a:ext cx="5303837" cy="4392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Footer Placeholder 5">
            <a:extLst>
              <a:ext uri="{FF2B5EF4-FFF2-40B4-BE49-F238E27FC236}">
                <a16:creationId xmlns:a16="http://schemas.microsoft.com/office/drawing/2014/main" id="{27B99A57-B533-4E70-AED2-229048BF8344}"/>
              </a:ext>
            </a:extLst>
          </p:cNvPr>
          <p:cNvSpPr>
            <a:spLocks noGrp="1"/>
          </p:cNvSpPr>
          <p:nvPr>
            <p:ph type="ftr" sz="quarter" idx="11"/>
          </p:nvPr>
        </p:nvSpPr>
        <p:spPr>
          <a:xfrm>
            <a:off x="6096000" y="2847232"/>
            <a:ext cx="5592726" cy="1347903"/>
          </a:xfrm>
        </p:spPr>
        <p:txBody>
          <a:bodyPr/>
          <a:lstStyle/>
          <a:p>
            <a:pPr algn="ctr"/>
            <a:r>
              <a:rPr lang="en-US" dirty="0">
                <a:latin typeface="Times New Roman" panose="02020603050405020304" pitchFamily="18" charset="0"/>
                <a:cs typeface="Times New Roman" panose="02020603050405020304" pitchFamily="18" charset="0"/>
              </a:rPr>
              <a:t>EEE 400: </a:t>
            </a:r>
            <a:r>
              <a:rPr lang="en-US" sz="2400" b="1" i="0" kern="1400" spc="-50" dirty="0">
                <a:effectLst/>
                <a:latin typeface="Times New Roman" panose="02020603050405020304" pitchFamily="18" charset="0"/>
                <a:ea typeface="Times New Roman" panose="02020603050405020304" pitchFamily="18" charset="0"/>
                <a:cs typeface="Times New Roman" panose="02020603050405020304" pitchFamily="18" charset="0"/>
              </a:rPr>
              <a:t>Bangla Handwritten OCR: A Hybrid </a:t>
            </a:r>
            <a:r>
              <a:rPr lang="en-US" sz="24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Deep Learning</a:t>
            </a:r>
            <a:r>
              <a:rPr lang="en-US" sz="2400" b="1" i="0" kern="1400" spc="-50" dirty="0">
                <a:effectLst/>
                <a:latin typeface="Times New Roman" panose="02020603050405020304" pitchFamily="18" charset="0"/>
                <a:ea typeface="Times New Roman" panose="02020603050405020304" pitchFamily="18" charset="0"/>
                <a:cs typeface="Times New Roman" panose="02020603050405020304" pitchFamily="18" charset="0"/>
              </a:rPr>
              <a:t> Approach</a:t>
            </a:r>
            <a:endParaRPr lang="en-US" sz="2400" b="1" kern="1400" spc="-5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09336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Custom 1">
      <a:majorFont>
        <a:latin typeface="Arial"/>
        <a:ea typeface=""/>
        <a:cs typeface=""/>
      </a:majorFont>
      <a:minorFont>
        <a:latin typeface="Arial"/>
        <a:ea typeface=""/>
        <a:cs typeface=""/>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db203b6-cd1c-4233-bf82-baa8eb7e2b9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F766B3C189048419BB4DF15E983FAF9" ma:contentTypeVersion="16" ma:contentTypeDescription="Create a new document." ma:contentTypeScope="" ma:versionID="678b4dec309460f176702290decdcb2f">
  <xsd:schema xmlns:xsd="http://www.w3.org/2001/XMLSchema" xmlns:xs="http://www.w3.org/2001/XMLSchema" xmlns:p="http://schemas.microsoft.com/office/2006/metadata/properties" xmlns:ns3="9db203b6-cd1c-4233-bf82-baa8eb7e2b95" xmlns:ns4="838b4f81-6b96-4e76-b182-3799167b6b5e" targetNamespace="http://schemas.microsoft.com/office/2006/metadata/properties" ma:root="true" ma:fieldsID="3a2796c49c9d2c07b9ddf5cef3c79f85" ns3:_="" ns4:_="">
    <xsd:import namespace="9db203b6-cd1c-4233-bf82-baa8eb7e2b95"/>
    <xsd:import namespace="838b4f81-6b96-4e76-b182-3799167b6b5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LengthInSeconds" minOccurs="0"/>
                <xsd:element ref="ns3:_activity" minOccurs="0"/>
                <xsd:element ref="ns3:MediaServiceObjectDetectorVersions" minOccurs="0"/>
                <xsd:element ref="ns3:MediaServiceGenerationTime" minOccurs="0"/>
                <xsd:element ref="ns3:MediaServiceEventHashCode" minOccurs="0"/>
                <xsd:element ref="ns3:MediaServiceDateTaken"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b203b6-cd1c-4233-bf82-baa8eb7e2b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SystemTags" ma:index="23"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38b4f81-6b96-4e76-b182-3799167b6b5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8597B6B-F856-4E0F-B9DB-AD51ECA80B5D}">
  <ds:schemaRefs>
    <ds:schemaRef ds:uri="http://schemas.microsoft.com/sharepoint/v3/contenttype/forms"/>
  </ds:schemaRefs>
</ds:datastoreItem>
</file>

<file path=customXml/itemProps2.xml><?xml version="1.0" encoding="utf-8"?>
<ds:datastoreItem xmlns:ds="http://schemas.openxmlformats.org/officeDocument/2006/customXml" ds:itemID="{95F070B0-3FFB-4BC5-A748-056FAB12C739}">
  <ds:schemaRefs>
    <ds:schemaRef ds:uri="838b4f81-6b96-4e76-b182-3799167b6b5e"/>
    <ds:schemaRef ds:uri="9db203b6-cd1c-4233-bf82-baa8eb7e2b9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B50AB9C-08A4-4F48-A538-EE7C58E91F39}">
  <ds:schemaRefs>
    <ds:schemaRef ds:uri="838b4f81-6b96-4e76-b182-3799167b6b5e"/>
    <ds:schemaRef ds:uri="9db203b6-cd1c-4233-bf82-baa8eb7e2b9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{05D23346-88B9-1E48-85E6-2D29E7791F05}tf10001067</Template>
  <TotalTime>6355</TotalTime>
  <Words>4280</Words>
  <Application>Microsoft Office PowerPoint</Application>
  <PresentationFormat>Widescreen</PresentationFormat>
  <Paragraphs>586</Paragraphs>
  <Slides>59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Arial</vt:lpstr>
      <vt:lpstr>Arial Narrow</vt:lpstr>
      <vt:lpstr>Calibri</vt:lpstr>
      <vt:lpstr>Calibri Light</vt:lpstr>
      <vt:lpstr>Cambria Math</vt:lpstr>
      <vt:lpstr>Courier New</vt:lpstr>
      <vt:lpstr>Garamond</vt:lpstr>
      <vt:lpstr>Georgia</vt:lpstr>
      <vt:lpstr>Times New Roman</vt:lpstr>
      <vt:lpstr>Wingdings</vt:lpstr>
      <vt:lpstr>Savon</vt:lpstr>
      <vt:lpstr>Bangla Handwritten OCR: A Hybrid Deep Learning Approach</vt:lpstr>
      <vt:lpstr>Outline of Presentation</vt:lpstr>
      <vt:lpstr>Outline of Presentation</vt:lpstr>
      <vt:lpstr>Introduction</vt:lpstr>
      <vt:lpstr>Introduction</vt:lpstr>
      <vt:lpstr>Introduction</vt:lpstr>
      <vt:lpstr>Introduction</vt:lpstr>
      <vt:lpstr>Introduction</vt:lpstr>
      <vt:lpstr>Outline of Presentation</vt:lpstr>
      <vt:lpstr>Literature Review</vt:lpstr>
      <vt:lpstr>Literature Review</vt:lpstr>
      <vt:lpstr>Literature Review</vt:lpstr>
      <vt:lpstr>Literature Review</vt:lpstr>
      <vt:lpstr>Literature Review</vt:lpstr>
      <vt:lpstr>Literature Review</vt:lpstr>
      <vt:lpstr>Literature Review</vt:lpstr>
      <vt:lpstr>Literature Review</vt:lpstr>
      <vt:lpstr>Literature Review</vt:lpstr>
      <vt:lpstr>Literature Review</vt:lpstr>
      <vt:lpstr>Outline of Presentation</vt:lpstr>
      <vt:lpstr>Methodology</vt:lpstr>
      <vt:lpstr>Methodology</vt:lpstr>
      <vt:lpstr>Methodology</vt:lpstr>
      <vt:lpstr>Methodology</vt:lpstr>
      <vt:lpstr>Methodology</vt:lpstr>
      <vt:lpstr>Methodology</vt:lpstr>
      <vt:lpstr>Methodology</vt:lpstr>
      <vt:lpstr>Methodology</vt:lpstr>
      <vt:lpstr>Methodology</vt:lpstr>
      <vt:lpstr>Methodology</vt:lpstr>
      <vt:lpstr>Outline of Presentation</vt:lpstr>
      <vt:lpstr>Data Pre-processing and Training</vt:lpstr>
      <vt:lpstr>Data Pre-processing and Training</vt:lpstr>
      <vt:lpstr>Data Pre-processing and Training</vt:lpstr>
      <vt:lpstr>Data Pre-processing and Training</vt:lpstr>
      <vt:lpstr>Data Pre-processing and Training</vt:lpstr>
      <vt:lpstr>Data Pre-processing and Training</vt:lpstr>
      <vt:lpstr>Data Pre-processing and Training</vt:lpstr>
      <vt:lpstr>Data Pre-processing and Training</vt:lpstr>
      <vt:lpstr>Outline of Presentation</vt:lpstr>
      <vt:lpstr>Results</vt:lpstr>
      <vt:lpstr>Results</vt:lpstr>
      <vt:lpstr>Results</vt:lpstr>
      <vt:lpstr>Results</vt:lpstr>
      <vt:lpstr>Results</vt:lpstr>
      <vt:lpstr>Results</vt:lpstr>
      <vt:lpstr>Results</vt:lpstr>
      <vt:lpstr>Results</vt:lpstr>
      <vt:lpstr>Results</vt:lpstr>
      <vt:lpstr>Results</vt:lpstr>
      <vt:lpstr>Results</vt:lpstr>
      <vt:lpstr>Outline of Presentation</vt:lpstr>
      <vt:lpstr>Conclusion</vt:lpstr>
      <vt:lpstr>Outline of Presentation</vt:lpstr>
      <vt:lpstr>Acknowledgement and References</vt:lpstr>
      <vt:lpstr>Acknowledgement and References</vt:lpstr>
      <vt:lpstr>Acknowledgement and References</vt:lpstr>
      <vt:lpstr>Acknowledgement and References</vt:lpstr>
      <vt:lpstr>EEE 400: Bangla Handwritten OCR: A Hybrid Deep Learning Approach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Sajid Muhaimin Choudhury</dc:creator>
  <cp:lastModifiedBy>1806191 - Sumaiya Salekin</cp:lastModifiedBy>
  <cp:revision>112</cp:revision>
  <dcterms:created xsi:type="dcterms:W3CDTF">2021-07-11T09:27:00Z</dcterms:created>
  <dcterms:modified xsi:type="dcterms:W3CDTF">2024-06-24T05:04:37Z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0x0101003F766B3C189048419BB4DF15E983FAF9</vt:lpwstr>
  </property>
</Properties>
</file>